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4"/>
  </p:notesMasterIdLst>
  <p:sldIdLst>
    <p:sldId id="256" r:id="rId3"/>
    <p:sldId id="389" r:id="rId4"/>
    <p:sldId id="291" r:id="rId5"/>
    <p:sldId id="390" r:id="rId6"/>
    <p:sldId id="347" r:id="rId7"/>
    <p:sldId id="391" r:id="rId8"/>
    <p:sldId id="292" r:id="rId9"/>
    <p:sldId id="348" r:id="rId10"/>
    <p:sldId id="339" r:id="rId11"/>
    <p:sldId id="293" r:id="rId12"/>
    <p:sldId id="363" r:id="rId13"/>
    <p:sldId id="340" r:id="rId14"/>
    <p:sldId id="290" r:id="rId15"/>
    <p:sldId id="342" r:id="rId16"/>
    <p:sldId id="343" r:id="rId17"/>
    <p:sldId id="643" r:id="rId18"/>
    <p:sldId id="341" r:id="rId19"/>
    <p:sldId id="486" r:id="rId20"/>
    <p:sldId id="356" r:id="rId21"/>
    <p:sldId id="403" r:id="rId22"/>
    <p:sldId id="355" r:id="rId23"/>
    <p:sldId id="357" r:id="rId24"/>
    <p:sldId id="358" r:id="rId25"/>
    <p:sldId id="487" r:id="rId26"/>
    <p:sldId id="359" r:id="rId27"/>
    <p:sldId id="360" r:id="rId28"/>
    <p:sldId id="361" r:id="rId29"/>
    <p:sldId id="345" r:id="rId30"/>
    <p:sldId id="644" r:id="rId31"/>
    <p:sldId id="379" r:id="rId32"/>
    <p:sldId id="381" r:id="rId33"/>
    <p:sldId id="385" r:id="rId34"/>
    <p:sldId id="386" r:id="rId35"/>
    <p:sldId id="404" r:id="rId36"/>
    <p:sldId id="399" r:id="rId37"/>
    <p:sldId id="400" r:id="rId38"/>
    <p:sldId id="401" r:id="rId39"/>
    <p:sldId id="402" r:id="rId40"/>
    <p:sldId id="405" r:id="rId41"/>
    <p:sldId id="406" r:id="rId42"/>
    <p:sldId id="407" r:id="rId43"/>
    <p:sldId id="408" r:id="rId44"/>
    <p:sldId id="409" r:id="rId45"/>
    <p:sldId id="410" r:id="rId46"/>
    <p:sldId id="384" r:id="rId47"/>
    <p:sldId id="383" r:id="rId48"/>
    <p:sldId id="411" r:id="rId49"/>
    <p:sldId id="412" r:id="rId50"/>
    <p:sldId id="633" r:id="rId51"/>
    <p:sldId id="634" r:id="rId52"/>
    <p:sldId id="635" r:id="rId53"/>
    <p:sldId id="646" r:id="rId54"/>
    <p:sldId id="647" r:id="rId55"/>
    <p:sldId id="364" r:id="rId56"/>
    <p:sldId id="366" r:id="rId57"/>
    <p:sldId id="368" r:id="rId58"/>
    <p:sldId id="369" r:id="rId59"/>
    <p:sldId id="370" r:id="rId60"/>
    <p:sldId id="372" r:id="rId61"/>
    <p:sldId id="371" r:id="rId62"/>
    <p:sldId id="373" r:id="rId63"/>
    <p:sldId id="375" r:id="rId64"/>
    <p:sldId id="376" r:id="rId65"/>
    <p:sldId id="377" r:id="rId66"/>
    <p:sldId id="388" r:id="rId67"/>
    <p:sldId id="413" r:id="rId68"/>
    <p:sldId id="675" r:id="rId69"/>
    <p:sldId id="680" r:id="rId70"/>
    <p:sldId id="676" r:id="rId71"/>
    <p:sldId id="677" r:id="rId72"/>
    <p:sldId id="678" r:id="rId73"/>
    <p:sldId id="681" r:id="rId75"/>
    <p:sldId id="682" r:id="rId76"/>
    <p:sldId id="683" r:id="rId77"/>
    <p:sldId id="793" r:id="rId78"/>
    <p:sldId id="673" r:id="rId79"/>
    <p:sldId id="656" r:id="rId80"/>
    <p:sldId id="657" r:id="rId81"/>
    <p:sldId id="658" r:id="rId82"/>
    <p:sldId id="659" r:id="rId83"/>
    <p:sldId id="660" r:id="rId84"/>
    <p:sldId id="661" r:id="rId85"/>
    <p:sldId id="662" r:id="rId86"/>
    <p:sldId id="663" r:id="rId87"/>
    <p:sldId id="792" r:id="rId88"/>
    <p:sldId id="664" r:id="rId89"/>
    <p:sldId id="423" r:id="rId90"/>
    <p:sldId id="425" r:id="rId91"/>
    <p:sldId id="426" r:id="rId92"/>
    <p:sldId id="427" r:id="rId93"/>
    <p:sldId id="428" r:id="rId94"/>
    <p:sldId id="430" r:id="rId95"/>
    <p:sldId id="429" r:id="rId96"/>
    <p:sldId id="432" r:id="rId97"/>
    <p:sldId id="434" r:id="rId98"/>
    <p:sldId id="435" r:id="rId99"/>
    <p:sldId id="437" r:id="rId100"/>
    <p:sldId id="438" r:id="rId101"/>
    <p:sldId id="439" r:id="rId102"/>
    <p:sldId id="433" r:id="rId103"/>
    <p:sldId id="431" r:id="rId104"/>
    <p:sldId id="791" r:id="rId105"/>
    <p:sldId id="794" r:id="rId106"/>
    <p:sldId id="440" r:id="rId107"/>
    <p:sldId id="441" r:id="rId108"/>
    <p:sldId id="937" r:id="rId109"/>
    <p:sldId id="442" r:id="rId110"/>
    <p:sldId id="443" r:id="rId111"/>
    <p:sldId id="448" r:id="rId112"/>
    <p:sldId id="444" r:id="rId113"/>
    <p:sldId id="795" r:id="rId114"/>
    <p:sldId id="796" r:id="rId115"/>
    <p:sldId id="665" r:id="rId116"/>
    <p:sldId id="666" r:id="rId117"/>
    <p:sldId id="667" r:id="rId118"/>
    <p:sldId id="668" r:id="rId119"/>
    <p:sldId id="669" r:id="rId120"/>
    <p:sldId id="670" r:id="rId121"/>
    <p:sldId id="797" r:id="rId122"/>
    <p:sldId id="884" r:id="rId123"/>
    <p:sldId id="447" r:id="rId124"/>
    <p:sldId id="450" r:id="rId125"/>
    <p:sldId id="451" r:id="rId126"/>
    <p:sldId id="452" r:id="rId127"/>
    <p:sldId id="453" r:id="rId128"/>
    <p:sldId id="454" r:id="rId129"/>
    <p:sldId id="455" r:id="rId130"/>
    <p:sldId id="457" r:id="rId131"/>
    <p:sldId id="1012" r:id="rId132"/>
    <p:sldId id="1013" r:id="rId133"/>
    <p:sldId id="469" r:id="rId134"/>
    <p:sldId id="933" r:id="rId135"/>
    <p:sldId id="932" r:id="rId136"/>
    <p:sldId id="1004" r:id="rId137"/>
    <p:sldId id="935" r:id="rId138"/>
    <p:sldId id="1005" r:id="rId139"/>
    <p:sldId id="1006" r:id="rId140"/>
    <p:sldId id="1007" r:id="rId141"/>
    <p:sldId id="1008" r:id="rId142"/>
    <p:sldId id="1009" r:id="rId143"/>
    <p:sldId id="1010" r:id="rId144"/>
    <p:sldId id="459" r:id="rId145"/>
    <p:sldId id="460" r:id="rId146"/>
    <p:sldId id="934" r:id="rId147"/>
    <p:sldId id="1011" r:id="rId148"/>
    <p:sldId id="788" r:id="rId149"/>
    <p:sldId id="466" r:id="rId150"/>
    <p:sldId id="470" r:id="rId151"/>
    <p:sldId id="467" r:id="rId152"/>
    <p:sldId id="471" r:id="rId153"/>
    <p:sldId id="672" r:id="rId154"/>
    <p:sldId id="472" r:id="rId155"/>
    <p:sldId id="473" r:id="rId156"/>
    <p:sldId id="477" r:id="rId157"/>
    <p:sldId id="475" r:id="rId158"/>
    <p:sldId id="476" r:id="rId159"/>
    <p:sldId id="478" r:id="rId160"/>
    <p:sldId id="479" r:id="rId161"/>
    <p:sldId id="480" r:id="rId162"/>
    <p:sldId id="671" r:id="rId163"/>
    <p:sldId id="481" r:id="rId164"/>
    <p:sldId id="482" r:id="rId165"/>
    <p:sldId id="483" r:id="rId166"/>
    <p:sldId id="484" r:id="rId167"/>
    <p:sldId id="485" r:id="rId168"/>
    <p:sldId id="799" r:id="rId169"/>
    <p:sldId id="800" r:id="rId170"/>
    <p:sldId id="488" r:id="rId171"/>
    <p:sldId id="489" r:id="rId172"/>
    <p:sldId id="490" r:id="rId173"/>
    <p:sldId id="491" r:id="rId174"/>
    <p:sldId id="492" r:id="rId175"/>
    <p:sldId id="493" r:id="rId176"/>
    <p:sldId id="494" r:id="rId177"/>
    <p:sldId id="495" r:id="rId178"/>
    <p:sldId id="497" r:id="rId179"/>
    <p:sldId id="496" r:id="rId180"/>
    <p:sldId id="801" r:id="rId181"/>
    <p:sldId id="802" r:id="rId182"/>
  </p:sldIdLst>
  <p:sldSz cx="9144000" cy="6858000" type="screen4x3"/>
  <p:notesSz cx="6858000" cy="9144000"/>
  <p:custDataLst>
    <p:tags r:id="rId18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CC00"/>
    <a:srgbClr val="006699"/>
    <a:srgbClr val="336699"/>
    <a:srgbClr val="000066"/>
    <a:srgbClr val="003366"/>
    <a:srgbClr val="008080"/>
    <a:srgbClr val="99CC00"/>
    <a:srgbClr val="6699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napToObjects="1" showGuides="1">
      <p:cViewPr varScale="1">
        <p:scale>
          <a:sx n="111" d="100"/>
          <a:sy n="111" d="100"/>
        </p:scale>
        <p:origin x="1112" y="80"/>
      </p:cViewPr>
      <p:guideLst>
        <p:guide orient="horz" pos="2160"/>
        <p:guide pos="280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notesMaster" Target="notesMasters/notesMaster1.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7" Type="http://schemas.openxmlformats.org/officeDocument/2006/relationships/tags" Target="tags/tag9.xml"/><Relationship Id="rId186" Type="http://schemas.openxmlformats.org/officeDocument/2006/relationships/commentAuthors" Target="commentAuthors.xml"/><Relationship Id="rId185" Type="http://schemas.openxmlformats.org/officeDocument/2006/relationships/tableStyles" Target="tableStyles.xml"/><Relationship Id="rId184" Type="http://schemas.openxmlformats.org/officeDocument/2006/relationships/viewProps" Target="viewProps.xml"/><Relationship Id="rId183" Type="http://schemas.openxmlformats.org/officeDocument/2006/relationships/presProps" Target="presProps.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CBBB5-7F74-4D26-A187-CE575EB98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318C1E-9FFF-49FA-BE28-906C12E2B6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62B1B13E-D5AF-485E-81A1-82A140076526}" type="datetime4">
              <a:rPr lang="en-US" smtClean="0"/>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2B1B13E-D5AF-485E-81A1-82A140076526}" type="datetime4">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标题和描述">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62B1B13E-D5AF-485E-81A1-82A140076526}" type="datetime4">
              <a:rPr lang="en-US" smtClean="0"/>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带描述的引言">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62B1B13E-D5AF-485E-81A1-82A140076526}" type="datetime4">
              <a:rPr lang="en-US" smtClean="0"/>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2754ED01-E2A0-4C1E-8E21-014B99041579}" type="slidenum">
              <a:rPr lang="en-US" smtClean="0"/>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名片">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62B1B13E-D5AF-485E-81A1-82A140076526}" type="datetime4">
              <a:rPr lang="en-US" smtClean="0"/>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62B1B13E-D5AF-485E-81A1-82A140076526}" type="datetime4">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62B1B13E-D5AF-485E-81A1-82A140076526}" type="datetime4">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62B1B13E-D5AF-485E-81A1-82A140076526}" type="datetime4">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62B1B13E-D5AF-485E-81A1-82A140076526}" type="datetime4">
              <a:rPr lang="en-US" smtClean="0"/>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62B1B13E-D5AF-485E-81A1-82A140076526}" type="datetime4">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62B1B13E-D5AF-485E-81A1-82A140076526}" type="datetime4">
              <a:rPr lang="en-US" smtClean="0"/>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62B1B13E-D5AF-485E-81A1-82A140076526}" type="datetime4">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594359" y="3132667"/>
            <a:ext cx="3910579" cy="313097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42098" y="3132667"/>
            <a:ext cx="3907541" cy="313097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62B1B13E-D5AF-485E-81A1-82A140076526}" type="datetime4">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B1B13E-D5AF-485E-81A1-82A140076526}" type="datetime4">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B1B13E-D5AF-485E-81A1-82A140076526}" type="datetime4">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2B1B13E-D5AF-485E-81A1-82A140076526}" type="datetime4">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62B1B13E-D5AF-485E-81A1-82A140076526}" type="datetime4">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B1B13E-D5AF-485E-81A1-82A140076526}" type="datetime4">
              <a:rPr lang="en-US" smtClean="0"/>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754ED01-E2A0-4C1E-8E21-014B99041579}"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emf"/></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emf"/></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emf"/></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emf"/></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emf"/></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emf"/></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emf"/></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emf"/></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2.emf"/></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4.png"/><Relationship Id="rId1" Type="http://schemas.openxmlformats.org/officeDocument/2006/relationships/image" Target="../media/image13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5.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emf"/></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emf"/><Relationship Id="rId1" Type="http://schemas.openxmlformats.org/officeDocument/2006/relationships/image" Target="../media/image16.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1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6.emf"/><Relationship Id="rId4" Type="http://schemas.openxmlformats.org/officeDocument/2006/relationships/image" Target="../media/image145.emf"/><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image" Target="../media/image142.emf"/></Relationships>
</file>

<file path=ppt/slides/_rels/slide1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png"/><Relationship Id="rId1" Type="http://schemas.openxmlformats.org/officeDocument/2006/relationships/image" Target="../media/image151.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4.png"/><Relationship Id="rId1" Type="http://schemas.openxmlformats.org/officeDocument/2006/relationships/image" Target="../media/image153.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6.png"/><Relationship Id="rId1" Type="http://schemas.openxmlformats.org/officeDocument/2006/relationships/image" Target="../media/image155.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png"/><Relationship Id="rId1" Type="http://schemas.openxmlformats.org/officeDocument/2006/relationships/image" Target="../media/image157.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png"/><Relationship Id="rId1" Type="http://schemas.openxmlformats.org/officeDocument/2006/relationships/image" Target="../media/image159.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2.png"/><Relationship Id="rId1" Type="http://schemas.openxmlformats.org/officeDocument/2006/relationships/image" Target="../media/image161.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4.png"/><Relationship Id="rId1" Type="http://schemas.openxmlformats.org/officeDocument/2006/relationships/image" Target="../media/image16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7.png"/><Relationship Id="rId1" Type="http://schemas.openxmlformats.org/officeDocument/2006/relationships/image" Target="../media/image16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0.png"/><Relationship Id="rId6" Type="http://schemas.openxmlformats.org/officeDocument/2006/relationships/image" Target="../media/image169.png"/><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121.png"/><Relationship Id="rId2" Type="http://schemas.openxmlformats.org/officeDocument/2006/relationships/tags" Target="../tags/tag5.xml"/><Relationship Id="rId1" Type="http://schemas.openxmlformats.org/officeDocument/2006/relationships/image" Target="../media/image168.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3.png"/><Relationship Id="rId1" Type="http://schemas.openxmlformats.org/officeDocument/2006/relationships/image" Target="../media/image17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jpe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emf"/></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emf"/></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7.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8.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9.jpe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emf"/></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0.emf"/></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emf"/></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e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2.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3.png"/><Relationship Id="rId1" Type="http://schemas.openxmlformats.org/officeDocument/2006/relationships/tags" Target="../tags/tag8.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emf"/></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emf"/></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7.emf"/><Relationship Id="rId1" Type="http://schemas.openxmlformats.org/officeDocument/2006/relationships/image" Target="../media/image186.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emf"/></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9.em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8.png"/><Relationship Id="rId1" Type="http://schemas.openxmlformats.org/officeDocument/2006/relationships/image" Target="../media/image27.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1.jpe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0.jpeg"/><Relationship Id="rId1" Type="http://schemas.openxmlformats.org/officeDocument/2006/relationships/image" Target="../media/image39.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emf"/></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44.emf"/><Relationship Id="rId1" Type="http://schemas.openxmlformats.org/officeDocument/2006/relationships/image" Target="../media/image4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emf"/><Relationship Id="rId1" Type="http://schemas.openxmlformats.org/officeDocument/2006/relationships/image" Target="../media/image45.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emf"/><Relationship Id="rId1" Type="http://schemas.openxmlformats.org/officeDocument/2006/relationships/image" Target="../media/image47.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emf"/><Relationship Id="rId1" Type="http://schemas.openxmlformats.org/officeDocument/2006/relationships/image" Target="../media/image51.emf"/></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emf"/><Relationship Id="rId1" Type="http://schemas.openxmlformats.org/officeDocument/2006/relationships/image" Target="../media/image5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1.png"/><Relationship Id="rId1" Type="http://schemas.openxmlformats.org/officeDocument/2006/relationships/image" Target="../media/image60.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en.wikipedia.org/wiki/File:Johannes_Br%C3%B8nsted.jpg" TargetMode="External"/><Relationship Id="rId1"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4.png"/><Relationship Id="rId1"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7.png"/><Relationship Id="rId1"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9.png"/><Relationship Id="rId1" Type="http://schemas.openxmlformats.org/officeDocument/2006/relationships/image" Target="../media/image7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8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hyperlink" Target="http://en.wikipedia.org/wiki/File:Johannes_Br%C3%B8nsted.jpg" TargetMode="External"/><Relationship Id="rId1" Type="http://schemas.openxmlformats.org/officeDocument/2006/relationships/image" Target="../media/image6.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6.emf"/><Relationship Id="rId1" Type="http://schemas.openxmlformats.org/officeDocument/2006/relationships/image" Target="../media/image85.emf"/></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emf"/></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emf"/><Relationship Id="rId1" Type="http://schemas.openxmlformats.org/officeDocument/2006/relationships/image" Target="../media/image91.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4.emf"/><Relationship Id="rId1" Type="http://schemas.openxmlformats.org/officeDocument/2006/relationships/image" Target="../media/image93.em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7.png"/><Relationship Id="rId2" Type="http://schemas.openxmlformats.org/officeDocument/2006/relationships/tags" Target="../tags/tag4.xml"/><Relationship Id="rId1" Type="http://schemas.openxmlformats.org/officeDocument/2006/relationships/image" Target="../media/image96.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emf"/><Relationship Id="rId1" Type="http://schemas.openxmlformats.org/officeDocument/2006/relationships/image" Target="../media/image101.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emf"/><Relationship Id="rId1" Type="http://schemas.openxmlformats.org/officeDocument/2006/relationships/image" Target="../media/image103.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6.emf"/><Relationship Id="rId1" Type="http://schemas.openxmlformats.org/officeDocument/2006/relationships/image" Target="../media/image105.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emf"/><Relationship Id="rId1" Type="http://schemas.openxmlformats.org/officeDocument/2006/relationships/image" Target="../media/image107.emf"/></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7.emf"/><Relationship Id="rId1" Type="http://schemas.openxmlformats.org/officeDocument/2006/relationships/image" Target="../media/image109.emf"/></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1.emf"/><Relationship Id="rId1" Type="http://schemas.openxmlformats.org/officeDocument/2006/relationships/image" Target="../media/image110.emf"/></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3.emf"/><Relationship Id="rId1" Type="http://schemas.openxmlformats.org/officeDocument/2006/relationships/image" Target="../media/image112.emf"/></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5.emf"/><Relationship Id="rId1" Type="http://schemas.openxmlformats.org/officeDocument/2006/relationships/image" Target="../media/image114.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522" y="1710846"/>
            <a:ext cx="7044567" cy="2149954"/>
          </a:xfrm>
        </p:spPr>
        <p:txBody>
          <a:bodyPr>
            <a:normAutofit/>
          </a:bodyPr>
          <a:lstStyle/>
          <a:p>
            <a:r>
              <a:rPr lang="en-US" altLang="zh-CN" sz="4400" dirty="0"/>
              <a:t>Chapter 11</a:t>
            </a:r>
            <a:br>
              <a:rPr lang="en-US" altLang="zh-CN" sz="4400" dirty="0"/>
            </a:br>
            <a:r>
              <a:rPr lang="en-US" altLang="zh-CN" sz="4400" dirty="0"/>
              <a:t>acids and bases</a:t>
            </a:r>
            <a:endParaRPr lang="en-US" sz="2400" dirty="0"/>
          </a:p>
        </p:txBody>
      </p:sp>
      <p:sp>
        <p:nvSpPr>
          <p:cNvPr id="6147" name="TextBox 2"/>
          <p:cNvSpPr txBox="1">
            <a:spLocks noChangeArrowheads="1"/>
          </p:cNvSpPr>
          <p:nvPr>
            <p:custDataLst>
              <p:tags r:id="rId1"/>
            </p:custDataLst>
          </p:nvPr>
        </p:nvSpPr>
        <p:spPr bwMode="auto">
          <a:xfrm>
            <a:off x="3883025" y="4723130"/>
            <a:ext cx="396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800" b="1">
                <a:solidFill>
                  <a:schemeClr val="tx1"/>
                </a:solidFill>
              </a:rPr>
              <a:t>Wilt Gu</a:t>
            </a:r>
            <a:endParaRPr lang="en-US" altLang="zh-CN" sz="2800" b="1">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srcRect/>
          <a:stretch>
            <a:fillRect/>
          </a:stretch>
        </p:blipFill>
        <p:spPr bwMode="auto">
          <a:xfrm>
            <a:off x="436063" y="3323591"/>
            <a:ext cx="7597883" cy="610049"/>
          </a:xfrm>
          <a:prstGeom prst="rect">
            <a:avLst/>
          </a:prstGeom>
          <a:noFill/>
          <a:ln w="9525">
            <a:noFill/>
            <a:miter lim="800000"/>
            <a:headEnd/>
            <a:tailEnd/>
          </a:ln>
          <a:effectLst/>
        </p:spPr>
      </p:pic>
      <p:pic>
        <p:nvPicPr>
          <p:cNvPr id="55300" name="Picture 4"/>
          <p:cNvPicPr>
            <a:picLocks noChangeAspect="1" noChangeArrowheads="1"/>
          </p:cNvPicPr>
          <p:nvPr/>
        </p:nvPicPr>
        <p:blipFill>
          <a:blip r:embed="rId2"/>
          <a:srcRect/>
          <a:stretch>
            <a:fillRect/>
          </a:stretch>
        </p:blipFill>
        <p:spPr bwMode="auto">
          <a:xfrm>
            <a:off x="436063" y="1001388"/>
            <a:ext cx="7793703" cy="17245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59" y="673099"/>
            <a:ext cx="8116503" cy="5932237"/>
          </a:xfrm>
        </p:spPr>
        <p:txBody>
          <a:bodyPr>
            <a:normAutofit lnSpcReduction="20000"/>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 0.010 mol dm</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–3</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solution of sulfurous acid has a value for K</a:t>
            </a:r>
            <a:r>
              <a:rPr lang="en-US" altLang="zh-CN" baseline="-25000" dirty="0">
                <a:latin typeface="Arial Unicode MS" panose="020B0604020202020204" pitchFamily="34" charset="-122"/>
                <a:ea typeface="Arial Unicode MS" panose="020B0604020202020204" pitchFamily="34" charset="-122"/>
                <a:cs typeface="Arial Unicode MS" panose="020B0604020202020204" pitchFamily="34" charset="-122"/>
              </a:rPr>
              <a:t>a1</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1.20 × 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–2</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at 298 K (K</a:t>
            </a:r>
            <a:r>
              <a:rPr lang="en-US" altLang="zh-CN" baseline="-25000" dirty="0">
                <a:latin typeface="Arial Unicode MS" panose="020B0604020202020204" pitchFamily="34" charset="-122"/>
                <a:ea typeface="Arial Unicode MS" panose="020B0604020202020204" pitchFamily="34" charset="-122"/>
                <a:cs typeface="Arial Unicode MS" panose="020B0604020202020204" pitchFamily="34" charset="-122"/>
              </a:rPr>
              <a:t>a2</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6.17 × 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-8</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which is too small compared with K</a:t>
            </a:r>
            <a:r>
              <a:rPr lang="en-US" altLang="zh-CN" baseline="-25000" dirty="0">
                <a:latin typeface="Arial Unicode MS" panose="020B0604020202020204" pitchFamily="34" charset="-122"/>
                <a:ea typeface="Arial Unicode MS" panose="020B0604020202020204" pitchFamily="34" charset="-122"/>
                <a:cs typeface="Arial Unicode MS" panose="020B0604020202020204" pitchFamily="34" charset="-122"/>
              </a:rPr>
              <a:t>a1</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so just ignore it). What is its pH at this temperature?</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Simplified calculation (with approximation):</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[H</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√(K</a:t>
            </a:r>
            <a:r>
              <a:rPr lang="en-US" altLang="zh-CN" baseline="-25000" dirty="0">
                <a:latin typeface="Arial Unicode MS" panose="020B0604020202020204" pitchFamily="34" charset="-122"/>
                <a:ea typeface="Arial Unicode MS" panose="020B0604020202020204" pitchFamily="34" charset="-122"/>
                <a:cs typeface="Arial Unicode MS" panose="020B0604020202020204" pitchFamily="34" charset="-122"/>
              </a:rPr>
              <a:t>a1</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c) = √(1.20×10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-2</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0.010) = 1.10×10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-2</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mol dm</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-3</a:t>
            </a:r>
            <a:endPar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pH = - log (1.10×10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-2</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1.960</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Normal calculation (without approximation): </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x</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2</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/(0.010 - x) = 1.20×10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-2</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x</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2</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+ 1.20×10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-2</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x – 0.010 × 1.20×10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-2</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0</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x = 6.49×10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-3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mol dm</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-3</a:t>
            </a:r>
            <a:endPar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pH = -log(6.49×10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-3</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2.188</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0"/>
            <a:r>
              <a:rPr lang="en-US" altLang="zh-CN" sz="2200" dirty="0">
                <a:latin typeface="Arial Unicode MS" panose="020B0604020202020204" pitchFamily="34" charset="-122"/>
                <a:ea typeface="Arial Unicode MS" panose="020B0604020202020204" pitchFamily="34" charset="-122"/>
                <a:cs typeface="Arial Unicode MS" panose="020B0604020202020204" pitchFamily="34" charset="-122"/>
              </a:rPr>
              <a:t>Percentage error = |1.960-2.188|/2.188 = 10% &gt; 5%</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b="1" dirty="0">
                <a:solidFill>
                  <a:srgbClr val="FF0000"/>
                </a:solidFill>
              </a:rPr>
              <a:t>Since Ka</a:t>
            </a:r>
            <a:r>
              <a:rPr lang="en-US" altLang="zh-CN" b="1" baseline="-25000" dirty="0">
                <a:solidFill>
                  <a:srgbClr val="FF0000"/>
                </a:solidFill>
              </a:rPr>
              <a:t>1</a:t>
            </a:r>
            <a:r>
              <a:rPr lang="en-US" altLang="zh-CN" b="1" dirty="0">
                <a:solidFill>
                  <a:srgbClr val="FF0000"/>
                </a:solidFill>
              </a:rPr>
              <a:t> of H</a:t>
            </a:r>
            <a:r>
              <a:rPr lang="en-US" altLang="zh-CN" b="1" baseline="-25000" dirty="0">
                <a:solidFill>
                  <a:srgbClr val="FF0000"/>
                </a:solidFill>
              </a:rPr>
              <a:t>2</a:t>
            </a:r>
            <a:r>
              <a:rPr lang="en-US" altLang="zh-CN" b="1" dirty="0">
                <a:solidFill>
                  <a:srgbClr val="FF0000"/>
                </a:solidFill>
              </a:rPr>
              <a:t>SO</a:t>
            </a:r>
            <a:r>
              <a:rPr lang="en-US" altLang="zh-CN" b="1" baseline="-25000" dirty="0">
                <a:solidFill>
                  <a:srgbClr val="FF0000"/>
                </a:solidFill>
              </a:rPr>
              <a:t>3</a:t>
            </a:r>
            <a:r>
              <a:rPr lang="en-US" altLang="zh-CN" b="1" dirty="0">
                <a:solidFill>
                  <a:srgbClr val="FF0000"/>
                </a:solidFill>
              </a:rPr>
              <a:t> is quite high and the initial concentration of H</a:t>
            </a:r>
            <a:r>
              <a:rPr lang="en-US" altLang="zh-CN" b="1" baseline="-25000" dirty="0">
                <a:solidFill>
                  <a:srgbClr val="FF0000"/>
                </a:solidFill>
              </a:rPr>
              <a:t>2</a:t>
            </a:r>
            <a:r>
              <a:rPr lang="en-US" altLang="zh-CN" b="1" dirty="0">
                <a:solidFill>
                  <a:srgbClr val="FF0000"/>
                </a:solidFill>
              </a:rPr>
              <a:t>SO</a:t>
            </a:r>
            <a:r>
              <a:rPr lang="en-US" altLang="zh-CN" b="1" baseline="-25000" dirty="0">
                <a:solidFill>
                  <a:srgbClr val="FF0000"/>
                </a:solidFill>
              </a:rPr>
              <a:t>3</a:t>
            </a:r>
            <a:r>
              <a:rPr lang="en-US" altLang="zh-CN" b="1" dirty="0">
                <a:solidFill>
                  <a:srgbClr val="FF0000"/>
                </a:solidFill>
              </a:rPr>
              <a:t> is not high enough, initial concentration of H</a:t>
            </a:r>
            <a:r>
              <a:rPr lang="en-US" altLang="zh-CN" b="1" baseline="-25000" dirty="0">
                <a:solidFill>
                  <a:srgbClr val="FF0000"/>
                </a:solidFill>
              </a:rPr>
              <a:t>2</a:t>
            </a:r>
            <a:r>
              <a:rPr lang="en-US" altLang="zh-CN" b="1" dirty="0">
                <a:solidFill>
                  <a:srgbClr val="FF0000"/>
                </a:solidFill>
              </a:rPr>
              <a:t>SO</a:t>
            </a:r>
            <a:r>
              <a:rPr lang="en-US" altLang="zh-CN" b="1" baseline="-25000" dirty="0">
                <a:solidFill>
                  <a:srgbClr val="FF0000"/>
                </a:solidFill>
              </a:rPr>
              <a:t>3</a:t>
            </a:r>
            <a:r>
              <a:rPr lang="en-US" altLang="zh-CN" b="1" dirty="0">
                <a:solidFill>
                  <a:srgbClr val="FF0000"/>
                </a:solidFill>
              </a:rPr>
              <a:t> molecule does NOT equal to equilibrium concentration in this case!!</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895" y="764373"/>
            <a:ext cx="7827745" cy="1293028"/>
          </a:xfrm>
        </p:spPr>
        <p:txBody>
          <a:bodyPr/>
          <a:lstStyle/>
          <a:p>
            <a:r>
              <a:rPr lang="en-US" altLang="zh-CN" dirty="0"/>
              <a:t>Conditions for using the assumptions</a:t>
            </a:r>
            <a:endParaRPr lang="zh-CN" altLang="en-US" dirty="0"/>
          </a:p>
        </p:txBody>
      </p:sp>
      <p:sp>
        <p:nvSpPr>
          <p:cNvPr id="3" name="内容占位符 2"/>
          <p:cNvSpPr>
            <a:spLocks noGrp="1"/>
          </p:cNvSpPr>
          <p:nvPr>
            <p:ph idx="1"/>
          </p:nvPr>
        </p:nvSpPr>
        <p:spPr/>
        <p:txBody>
          <a:bodyPr/>
          <a:lstStyle/>
          <a:p>
            <a:r>
              <a:rPr lang="en-US" altLang="zh-CN" dirty="0">
                <a:solidFill>
                  <a:schemeClr val="tx1"/>
                </a:solidFill>
              </a:rPr>
              <a:t>Only when the extent of dissociation is very small, i.e. very low value for </a:t>
            </a:r>
            <a:r>
              <a:rPr lang="en-US" altLang="zh-CN" i="1" dirty="0">
                <a:solidFill>
                  <a:schemeClr val="tx1"/>
                </a:solidFill>
              </a:rPr>
              <a:t>K</a:t>
            </a:r>
            <a:r>
              <a:rPr lang="en-US" altLang="zh-CN" baseline="-25000" dirty="0">
                <a:solidFill>
                  <a:schemeClr val="tx1"/>
                </a:solidFill>
              </a:rPr>
              <a:t>a</a:t>
            </a:r>
            <a:r>
              <a:rPr lang="en-US" altLang="zh-CN" dirty="0">
                <a:solidFill>
                  <a:schemeClr val="tx1"/>
                </a:solidFill>
              </a:rPr>
              <a:t> or </a:t>
            </a:r>
            <a:r>
              <a:rPr lang="en-US" altLang="zh-CN" i="1" dirty="0">
                <a:solidFill>
                  <a:schemeClr val="tx1"/>
                </a:solidFill>
              </a:rPr>
              <a:t>K</a:t>
            </a:r>
            <a:r>
              <a:rPr lang="en-US" altLang="zh-CN" baseline="-25000" dirty="0">
                <a:solidFill>
                  <a:schemeClr val="tx1"/>
                </a:solidFill>
              </a:rPr>
              <a:t>b</a:t>
            </a:r>
            <a:r>
              <a:rPr lang="en-US" altLang="zh-CN" dirty="0">
                <a:solidFill>
                  <a:schemeClr val="tx1"/>
                </a:solidFill>
              </a:rPr>
              <a:t>, and relatively high initial concentration of acid, so [acid]</a:t>
            </a:r>
            <a:r>
              <a:rPr lang="en-US" altLang="zh-CN" baseline="-25000" dirty="0">
                <a:solidFill>
                  <a:schemeClr val="tx1"/>
                </a:solidFill>
              </a:rPr>
              <a:t>initial</a:t>
            </a:r>
            <a:r>
              <a:rPr lang="en-US" altLang="zh-CN" dirty="0">
                <a:solidFill>
                  <a:schemeClr val="tx1"/>
                </a:solidFill>
              </a:rPr>
              <a:t> / K</a:t>
            </a:r>
            <a:r>
              <a:rPr lang="en-US" altLang="zh-CN" baseline="-25000" dirty="0">
                <a:solidFill>
                  <a:schemeClr val="tx1"/>
                </a:solidFill>
              </a:rPr>
              <a:t>a</a:t>
            </a:r>
            <a:r>
              <a:rPr lang="en-US" altLang="zh-CN" dirty="0">
                <a:solidFill>
                  <a:schemeClr val="tx1"/>
                </a:solidFill>
              </a:rPr>
              <a:t> ≥ 500 (mostly if K</a:t>
            </a:r>
            <a:r>
              <a:rPr lang="en-US" altLang="zh-CN" baseline="-25000" dirty="0">
                <a:solidFill>
                  <a:schemeClr val="tx1"/>
                </a:solidFill>
              </a:rPr>
              <a:t>a</a:t>
            </a:r>
            <a:r>
              <a:rPr lang="en-US" altLang="zh-CN" dirty="0">
                <a:solidFill>
                  <a:schemeClr val="tx1"/>
                </a:solidFill>
              </a:rPr>
              <a:t> is smaller than 1×10</a:t>
            </a:r>
            <a:r>
              <a:rPr lang="en-US" altLang="zh-CN" baseline="30000" dirty="0">
                <a:solidFill>
                  <a:schemeClr val="tx1"/>
                </a:solidFill>
              </a:rPr>
              <a:t>-3</a:t>
            </a:r>
            <a:r>
              <a:rPr lang="en-US" altLang="zh-CN" dirty="0">
                <a:solidFill>
                  <a:schemeClr val="tx1"/>
                </a:solidFill>
              </a:rPr>
              <a:t> it works</a:t>
            </a:r>
            <a:r>
              <a:rPr lang="en-US" altLang="zh-CN" b="1" dirty="0">
                <a:solidFill>
                  <a:srgbClr val="FF0000"/>
                </a:solidFill>
              </a:rPr>
              <a:t> </a:t>
            </a:r>
            <a:r>
              <a:rPr lang="en-US" altLang="zh-CN" dirty="0">
                <a:solidFill>
                  <a:schemeClr val="tx1"/>
                </a:solidFill>
              </a:rPr>
              <a:t>since most of case the initial concentration of the acid would not be too low)</a:t>
            </a:r>
            <a:r>
              <a:rPr lang="en-US" altLang="zh-CN" dirty="0"/>
              <a:t>, it is appropriate to use the approximations:</a:t>
            </a:r>
            <a:endParaRPr lang="en-US" altLang="zh-CN" dirty="0"/>
          </a:p>
          <a:p>
            <a:pPr lvl="1"/>
            <a:r>
              <a:rPr lang="en-US" altLang="zh-CN" b="1" dirty="0">
                <a:solidFill>
                  <a:srgbClr val="FF0000"/>
                </a:solidFill>
              </a:rPr>
              <a:t>[acid]</a:t>
            </a:r>
            <a:r>
              <a:rPr lang="en-US" altLang="zh-CN" b="1" baseline="-25000" dirty="0">
                <a:solidFill>
                  <a:srgbClr val="FF0000"/>
                </a:solidFill>
              </a:rPr>
              <a:t>initial</a:t>
            </a:r>
            <a:r>
              <a:rPr lang="en-US" altLang="zh-CN" b="1" dirty="0">
                <a:solidFill>
                  <a:srgbClr val="FF0000"/>
                </a:solidFill>
              </a:rPr>
              <a:t> </a:t>
            </a:r>
            <a:r>
              <a:rPr lang="zh-CN" altLang="en-US" b="1" dirty="0">
                <a:solidFill>
                  <a:srgbClr val="FF0000"/>
                </a:solidFill>
              </a:rPr>
              <a:t>≈</a:t>
            </a:r>
            <a:r>
              <a:rPr lang="en-US" altLang="zh-CN" b="1" dirty="0">
                <a:solidFill>
                  <a:srgbClr val="FF0000"/>
                </a:solidFill>
              </a:rPr>
              <a:t> [acid]</a:t>
            </a:r>
            <a:r>
              <a:rPr lang="en-US" altLang="zh-CN" b="1" baseline="-25000" dirty="0">
                <a:solidFill>
                  <a:srgbClr val="FF0000"/>
                </a:solidFill>
              </a:rPr>
              <a:t>equilibrium</a:t>
            </a:r>
            <a:endParaRPr lang="en-US" altLang="zh-CN" b="1" baseline="-25000" dirty="0">
              <a:solidFill>
                <a:srgbClr val="FF0000"/>
              </a:solidFill>
            </a:endParaRPr>
          </a:p>
          <a:p>
            <a:pPr lvl="1"/>
            <a:r>
              <a:rPr lang="en-US" altLang="zh-CN" b="1" dirty="0">
                <a:solidFill>
                  <a:srgbClr val="FF0000"/>
                </a:solidFill>
              </a:rPr>
              <a:t>[base]</a:t>
            </a:r>
            <a:r>
              <a:rPr lang="en-US" altLang="zh-CN" b="1" baseline="-25000" dirty="0">
                <a:solidFill>
                  <a:srgbClr val="FF0000"/>
                </a:solidFill>
              </a:rPr>
              <a:t>initial</a:t>
            </a:r>
            <a:r>
              <a:rPr lang="en-US" altLang="zh-CN" b="1" dirty="0">
                <a:solidFill>
                  <a:srgbClr val="FF0000"/>
                </a:solidFill>
              </a:rPr>
              <a:t> </a:t>
            </a:r>
            <a:r>
              <a:rPr lang="zh-CN" altLang="en-US" b="1" dirty="0">
                <a:solidFill>
                  <a:srgbClr val="FF0000"/>
                </a:solidFill>
              </a:rPr>
              <a:t>≈</a:t>
            </a:r>
            <a:r>
              <a:rPr lang="en-US" altLang="zh-CN" b="1" dirty="0">
                <a:solidFill>
                  <a:srgbClr val="FF0000"/>
                </a:solidFill>
              </a:rPr>
              <a:t> [base]</a:t>
            </a:r>
            <a:r>
              <a:rPr lang="en-US" altLang="zh-CN" b="1" baseline="-25000" dirty="0">
                <a:solidFill>
                  <a:srgbClr val="FF0000"/>
                </a:solidFill>
              </a:rPr>
              <a:t>equilibrium</a:t>
            </a:r>
            <a:endParaRPr lang="en-US" altLang="zh-CN" b="1" baseline="-25000" dirty="0">
              <a:solidFill>
                <a:srgbClr val="FF0000"/>
              </a:solidFill>
            </a:endParaRPr>
          </a:p>
          <a:p>
            <a:r>
              <a:rPr lang="en-US" altLang="zh-CN" b="1" dirty="0">
                <a:solidFill>
                  <a:srgbClr val="FF0000"/>
                </a:solidFill>
              </a:rPr>
              <a:t>Actually in IB syllabus, </a:t>
            </a:r>
            <a:r>
              <a:rPr lang="en-US" altLang="zh-CN" b="1" dirty="0">
                <a:solidFill>
                  <a:srgbClr val="FF0000"/>
                </a:solidFill>
                <a:sym typeface="+mn-ea"/>
              </a:rPr>
              <a:t>the assumptions can be applied in </a:t>
            </a:r>
            <a:r>
              <a:rPr lang="en-US" altLang="zh-CN" b="1" dirty="0">
                <a:solidFill>
                  <a:srgbClr val="FF0000"/>
                </a:solidFill>
              </a:rPr>
              <a:t>all the relevant calculations.</a:t>
            </a:r>
            <a:endParaRPr lang="zh-CN" altLang="en-US" b="1" dirty="0">
              <a:solidFill>
                <a:srgbClr val="FF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 y="534035"/>
            <a:ext cx="8623935" cy="3347720"/>
          </a:xfrm>
          <a:prstGeom prst="rect">
            <a:avLst/>
          </a:prstGeom>
        </p:spPr>
      </p:pic>
      <p:pic>
        <p:nvPicPr>
          <p:cNvPr id="5" name="图片 4"/>
          <p:cNvPicPr>
            <a:picLocks noChangeAspect="1"/>
          </p:cNvPicPr>
          <p:nvPr/>
        </p:nvPicPr>
        <p:blipFill>
          <a:blip r:embed="rId2"/>
          <a:srcRect r="316"/>
          <a:stretch>
            <a:fillRect/>
          </a:stretch>
        </p:blipFill>
        <p:spPr>
          <a:xfrm>
            <a:off x="228600" y="3825240"/>
            <a:ext cx="8623935" cy="154432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96035" y="64770"/>
            <a:ext cx="6238240" cy="671131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271078"/>
            <a:ext cx="6377940" cy="1293028"/>
          </a:xfrm>
        </p:spPr>
        <p:txBody>
          <a:bodyPr/>
          <a:lstStyle/>
          <a:p>
            <a:r>
              <a:rPr lang="en-US" altLang="zh-CN" dirty="0"/>
              <a:t>p</a:t>
            </a:r>
            <a:r>
              <a:rPr lang="en-US" altLang="zh-CN" i="1" dirty="0"/>
              <a:t>K</a:t>
            </a:r>
            <a:r>
              <a:rPr lang="en-US" altLang="zh-CN" baseline="-25000" dirty="0"/>
              <a:t>a</a:t>
            </a:r>
            <a:r>
              <a:rPr lang="en-US" altLang="zh-CN" dirty="0"/>
              <a:t> and p</a:t>
            </a:r>
            <a:r>
              <a:rPr lang="en-US" altLang="zh-CN" i="1" dirty="0"/>
              <a:t>K</a:t>
            </a:r>
            <a:r>
              <a:rPr lang="en-US" altLang="zh-CN" baseline="-25000" dirty="0"/>
              <a:t>b</a:t>
            </a:r>
            <a:endParaRPr lang="zh-CN" altLang="en-US" baseline="-25000" dirty="0"/>
          </a:p>
        </p:txBody>
      </p:sp>
      <p:sp>
        <p:nvSpPr>
          <p:cNvPr id="3" name="内容占位符 2"/>
          <p:cNvSpPr>
            <a:spLocks noGrp="1"/>
          </p:cNvSpPr>
          <p:nvPr>
            <p:ph idx="1"/>
          </p:nvPr>
        </p:nvSpPr>
        <p:spPr>
          <a:xfrm>
            <a:off x="594360" y="1467852"/>
            <a:ext cx="7955280" cy="4692316"/>
          </a:xfrm>
        </p:spPr>
        <p:txBody>
          <a:bodyPr>
            <a:normAutofit/>
          </a:bodyPr>
          <a:lstStyle/>
          <a:p>
            <a:r>
              <a:rPr lang="en-US" altLang="zh-CN" dirty="0"/>
              <a:t>K</a:t>
            </a:r>
            <a:r>
              <a:rPr lang="en-US" altLang="zh-CN" baseline="-25000" dirty="0"/>
              <a:t>a</a:t>
            </a:r>
            <a:r>
              <a:rPr lang="en-US" altLang="zh-CN" dirty="0"/>
              <a:t> and K</a:t>
            </a:r>
            <a:r>
              <a:rPr lang="en-US" altLang="zh-CN" baseline="-25000" dirty="0"/>
              <a:t>b</a:t>
            </a:r>
            <a:r>
              <a:rPr lang="en-US" altLang="zh-CN" dirty="0"/>
              <a:t> values give us a direct measure of the relative strengths of weak acids and bases. </a:t>
            </a:r>
            <a:endParaRPr lang="en-US" altLang="zh-CN" dirty="0"/>
          </a:p>
          <a:p>
            <a:r>
              <a:rPr lang="en-US" altLang="zh-CN" dirty="0"/>
              <a:t>But as these values are characteristically very small, they usually involve dealing with numbers with negative exponents.</a:t>
            </a:r>
            <a:endParaRPr lang="en-US" altLang="zh-CN" dirty="0"/>
          </a:p>
          <a:p>
            <a:r>
              <a:rPr lang="en-US" altLang="zh-CN" dirty="0"/>
              <a:t>So, in the same way as with the concentrations of H</a:t>
            </a:r>
            <a:r>
              <a:rPr lang="en-US" altLang="zh-CN" baseline="30000" dirty="0"/>
              <a:t>+</a:t>
            </a:r>
            <a:r>
              <a:rPr lang="en-US" altLang="zh-CN" dirty="0"/>
              <a:t> and OH</a:t>
            </a:r>
            <a:r>
              <a:rPr lang="en-US" altLang="zh-CN" baseline="30000" dirty="0"/>
              <a:t>–</a:t>
            </a:r>
            <a:r>
              <a:rPr lang="en-US" altLang="zh-CN" dirty="0"/>
              <a:t> ions and Kw, and for the same reason, we can convert K</a:t>
            </a:r>
            <a:r>
              <a:rPr lang="en-US" altLang="zh-CN" baseline="-25000" dirty="0"/>
              <a:t>a</a:t>
            </a:r>
            <a:r>
              <a:rPr lang="en-US" altLang="zh-CN" dirty="0"/>
              <a:t> and K</a:t>
            </a:r>
            <a:r>
              <a:rPr lang="en-US" altLang="zh-CN" baseline="-25000" dirty="0"/>
              <a:t>b</a:t>
            </a:r>
            <a:r>
              <a:rPr lang="en-US" altLang="zh-CN" dirty="0"/>
              <a:t> values into their negative logarithms to the base 10, known as pK</a:t>
            </a:r>
            <a:r>
              <a:rPr lang="en-US" altLang="zh-CN" baseline="-25000" dirty="0"/>
              <a:t>a</a:t>
            </a:r>
            <a:r>
              <a:rPr lang="en-US" altLang="zh-CN" dirty="0"/>
              <a:t> and pK</a:t>
            </a:r>
            <a:r>
              <a:rPr lang="en-US" altLang="zh-CN" baseline="-25000" dirty="0"/>
              <a:t>b</a:t>
            </a:r>
            <a:r>
              <a:rPr lang="en-US" altLang="zh-CN" dirty="0"/>
              <a:t>.</a:t>
            </a:r>
            <a:endParaRPr lang="en-US" altLang="zh-CN" dirty="0"/>
          </a:p>
          <a:p>
            <a:endParaRPr lang="zh-CN" altLang="en-US" dirty="0"/>
          </a:p>
        </p:txBody>
      </p:sp>
      <p:pic>
        <p:nvPicPr>
          <p:cNvPr id="4" name="图片 3"/>
          <p:cNvPicPr>
            <a:picLocks noChangeAspect="1"/>
          </p:cNvPicPr>
          <p:nvPr/>
        </p:nvPicPr>
        <p:blipFill>
          <a:blip r:embed="rId1">
            <a:lum bright="-20000" contrast="40000"/>
          </a:blip>
          <a:stretch>
            <a:fillRect/>
          </a:stretch>
        </p:blipFill>
        <p:spPr>
          <a:xfrm>
            <a:off x="493295" y="4882387"/>
            <a:ext cx="7879226" cy="993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806116"/>
            <a:ext cx="7955280" cy="5457524"/>
          </a:xfrm>
        </p:spPr>
        <p:txBody>
          <a:bodyPr/>
          <a:lstStyle/>
          <a:p>
            <a:r>
              <a:rPr lang="en-US" altLang="zh-CN" dirty="0"/>
              <a:t>Some examples of K</a:t>
            </a:r>
            <a:r>
              <a:rPr lang="en-US" altLang="zh-CN" baseline="-25000" dirty="0"/>
              <a:t>a</a:t>
            </a:r>
            <a:r>
              <a:rPr lang="en-US" altLang="zh-CN" dirty="0"/>
              <a:t> and pK</a:t>
            </a:r>
            <a:r>
              <a:rPr lang="en-US" altLang="zh-CN" baseline="-25000" dirty="0"/>
              <a:t>a</a:t>
            </a:r>
            <a:r>
              <a:rPr lang="en-US" altLang="zh-CN" dirty="0"/>
              <a:t>, K</a:t>
            </a:r>
            <a:r>
              <a:rPr lang="en-US" altLang="zh-CN" baseline="-25000" dirty="0"/>
              <a:t>b</a:t>
            </a:r>
            <a:r>
              <a:rPr lang="en-US" altLang="zh-CN" dirty="0"/>
              <a:t> and pK</a:t>
            </a:r>
            <a:r>
              <a:rPr lang="en-US" altLang="zh-CN" baseline="-25000" dirty="0"/>
              <a:t>b</a:t>
            </a:r>
            <a:r>
              <a:rPr lang="en-US" altLang="zh-CN" dirty="0"/>
              <a:t> values are given below, all at 298 K.</a:t>
            </a:r>
            <a:endParaRPr lang="zh-CN" altLang="en-US" dirty="0"/>
          </a:p>
        </p:txBody>
      </p:sp>
      <p:pic>
        <p:nvPicPr>
          <p:cNvPr id="4" name="图片 3"/>
          <p:cNvPicPr>
            <a:picLocks noChangeAspect="1"/>
          </p:cNvPicPr>
          <p:nvPr/>
        </p:nvPicPr>
        <p:blipFill>
          <a:blip r:embed="rId1"/>
          <a:stretch>
            <a:fillRect/>
          </a:stretch>
        </p:blipFill>
        <p:spPr>
          <a:xfrm>
            <a:off x="278459" y="1675911"/>
            <a:ext cx="8587082" cy="39633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353310" y="82550"/>
            <a:ext cx="4253230" cy="669353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462012"/>
            <a:ext cx="7955280" cy="5878630"/>
          </a:xfrm>
        </p:spPr>
        <p:txBody>
          <a:bodyPr>
            <a:normAutofit/>
          </a:bodyPr>
          <a:lstStyle/>
          <a:p>
            <a:r>
              <a:rPr lang="en-US" altLang="zh-CN" dirty="0"/>
              <a:t>pK</a:t>
            </a:r>
            <a:r>
              <a:rPr lang="en-US" altLang="zh-CN" baseline="-25000" dirty="0"/>
              <a:t>a</a:t>
            </a:r>
            <a:r>
              <a:rPr lang="en-US" altLang="zh-CN" dirty="0"/>
              <a:t> and pK</a:t>
            </a:r>
            <a:r>
              <a:rPr lang="en-US" altLang="zh-CN" baseline="-25000" dirty="0"/>
              <a:t>b</a:t>
            </a:r>
            <a:r>
              <a:rPr lang="en-US" altLang="zh-CN" dirty="0"/>
              <a:t> numbers are usually positive and have no units.</a:t>
            </a:r>
            <a:endParaRPr lang="en-US" altLang="zh-CN" dirty="0"/>
          </a:p>
          <a:p>
            <a:r>
              <a:rPr lang="en-US" altLang="zh-CN" dirty="0"/>
              <a:t>The relationship between K</a:t>
            </a:r>
            <a:r>
              <a:rPr lang="en-US" altLang="zh-CN" baseline="-25000" dirty="0"/>
              <a:t>a</a:t>
            </a:r>
            <a:r>
              <a:rPr lang="en-US" altLang="zh-CN" dirty="0"/>
              <a:t> and pK</a:t>
            </a:r>
            <a:r>
              <a:rPr lang="en-US" altLang="zh-CN" baseline="-25000" dirty="0"/>
              <a:t>a</a:t>
            </a:r>
            <a:r>
              <a:rPr lang="en-US" altLang="zh-CN" dirty="0"/>
              <a:t> and between K</a:t>
            </a:r>
            <a:r>
              <a:rPr lang="en-US" altLang="zh-CN" baseline="-25000" dirty="0"/>
              <a:t>b</a:t>
            </a:r>
            <a:r>
              <a:rPr lang="en-US" altLang="zh-CN" dirty="0"/>
              <a:t> and pK</a:t>
            </a:r>
            <a:r>
              <a:rPr lang="en-US" altLang="zh-CN" baseline="-25000" dirty="0"/>
              <a:t>b</a:t>
            </a:r>
            <a:r>
              <a:rPr lang="en-US" altLang="zh-CN" dirty="0"/>
              <a:t> is inverse.</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A change of one unit in pK</a:t>
            </a:r>
            <a:r>
              <a:rPr lang="en-US" altLang="zh-CN" baseline="-25000" dirty="0"/>
              <a:t>a</a:t>
            </a:r>
            <a:r>
              <a:rPr lang="en-US" altLang="zh-CN" dirty="0"/>
              <a:t> or pK</a:t>
            </a:r>
            <a:r>
              <a:rPr lang="en-US" altLang="zh-CN" baseline="-25000" dirty="0"/>
              <a:t>b</a:t>
            </a:r>
            <a:r>
              <a:rPr lang="en-US" altLang="zh-CN" dirty="0"/>
              <a:t> represents a 10 fold change in the value of K</a:t>
            </a:r>
            <a:r>
              <a:rPr lang="en-US" altLang="zh-CN" baseline="-25000" dirty="0"/>
              <a:t>a</a:t>
            </a:r>
            <a:r>
              <a:rPr lang="en-US" altLang="zh-CN" dirty="0"/>
              <a:t> or K</a:t>
            </a:r>
            <a:r>
              <a:rPr lang="en-US" altLang="zh-CN" baseline="-25000" dirty="0"/>
              <a:t>b</a:t>
            </a:r>
            <a:r>
              <a:rPr lang="en-US" altLang="zh-CN" dirty="0"/>
              <a:t>.</a:t>
            </a:r>
            <a:endParaRPr lang="en-US" altLang="zh-CN" dirty="0"/>
          </a:p>
          <a:p>
            <a:r>
              <a:rPr lang="en-US" altLang="zh-CN" dirty="0"/>
              <a:t>pK</a:t>
            </a:r>
            <a:r>
              <a:rPr lang="en-US" altLang="zh-CN" baseline="-25000" dirty="0"/>
              <a:t>a</a:t>
            </a:r>
            <a:r>
              <a:rPr lang="en-US" altLang="zh-CN" dirty="0"/>
              <a:t> and pK</a:t>
            </a:r>
            <a:r>
              <a:rPr lang="en-US" altLang="zh-CN" baseline="-25000" dirty="0"/>
              <a:t>b</a:t>
            </a:r>
            <a:r>
              <a:rPr lang="en-US" altLang="zh-CN" dirty="0"/>
              <a:t> must be quoted at a specified temperature.</a:t>
            </a:r>
            <a:endParaRPr lang="en-US" altLang="zh-CN" dirty="0"/>
          </a:p>
          <a:p>
            <a:r>
              <a:rPr lang="en-US" altLang="zh-CN" dirty="0"/>
              <a:t>Table 21 in the IB data booklet gives p</a:t>
            </a:r>
            <a:r>
              <a:rPr lang="en-US" altLang="zh-CN" i="1" dirty="0"/>
              <a:t>K</a:t>
            </a:r>
            <a:r>
              <a:rPr lang="en-US" altLang="zh-CN" dirty="0"/>
              <a:t>a and p</a:t>
            </a:r>
            <a:r>
              <a:rPr lang="en-US" altLang="zh-CN" i="1" dirty="0"/>
              <a:t>K</a:t>
            </a:r>
            <a:r>
              <a:rPr lang="en-US" altLang="zh-CN" dirty="0"/>
              <a:t>b values for a range of common weak acids and bases.</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710354" y="2011592"/>
            <a:ext cx="7723292" cy="1867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647" y="117859"/>
            <a:ext cx="8650705" cy="1293028"/>
          </a:xfrm>
        </p:spPr>
        <p:txBody>
          <a:bodyPr>
            <a:normAutofit fontScale="90000"/>
          </a:bodyPr>
          <a:lstStyle/>
          <a:p>
            <a:r>
              <a:rPr lang="en-US" altLang="zh-CN" dirty="0"/>
              <a:t>Relationship between </a:t>
            </a:r>
            <a:r>
              <a:rPr lang="en-US" altLang="zh-CN" i="1" dirty="0"/>
              <a:t>K</a:t>
            </a:r>
            <a:r>
              <a:rPr lang="en-US" altLang="zh-CN" baseline="-25000" dirty="0"/>
              <a:t>a</a:t>
            </a:r>
            <a:r>
              <a:rPr lang="en-US" altLang="zh-CN" dirty="0"/>
              <a:t> and </a:t>
            </a:r>
            <a:r>
              <a:rPr lang="en-US" altLang="zh-CN" i="1" dirty="0"/>
              <a:t>K</a:t>
            </a:r>
            <a:r>
              <a:rPr lang="en-US" altLang="zh-CN" baseline="-25000" dirty="0"/>
              <a:t>b</a:t>
            </a:r>
            <a:r>
              <a:rPr lang="en-US" altLang="zh-CN" dirty="0"/>
              <a:t>, p</a:t>
            </a:r>
            <a:r>
              <a:rPr lang="en-US" altLang="zh-CN" i="1" dirty="0"/>
              <a:t>K</a:t>
            </a:r>
            <a:r>
              <a:rPr lang="en-US" altLang="zh-CN" baseline="-25000" dirty="0"/>
              <a:t>a</a:t>
            </a:r>
            <a:r>
              <a:rPr lang="en-US" altLang="zh-CN" dirty="0"/>
              <a:t> and p</a:t>
            </a:r>
            <a:r>
              <a:rPr lang="en-US" altLang="zh-CN" i="1" dirty="0"/>
              <a:t>K</a:t>
            </a:r>
            <a:r>
              <a:rPr lang="en-US" altLang="zh-CN" baseline="-25000" dirty="0"/>
              <a:t>b</a:t>
            </a:r>
            <a:r>
              <a:rPr lang="en-US" altLang="zh-CN" dirty="0"/>
              <a:t> for a conjugate pair</a:t>
            </a:r>
            <a:endParaRPr lang="zh-CN" altLang="en-US" dirty="0"/>
          </a:p>
        </p:txBody>
      </p:sp>
      <p:sp>
        <p:nvSpPr>
          <p:cNvPr id="3" name="内容占位符 2"/>
          <p:cNvSpPr>
            <a:spLocks noGrp="1"/>
          </p:cNvSpPr>
          <p:nvPr>
            <p:ph idx="1"/>
          </p:nvPr>
        </p:nvSpPr>
        <p:spPr>
          <a:xfrm>
            <a:off x="594360" y="1410887"/>
            <a:ext cx="7955280" cy="4852753"/>
          </a:xfrm>
        </p:spPr>
        <p:txBody>
          <a:bodyPr/>
          <a:lstStyle/>
          <a:p>
            <a:r>
              <a:rPr lang="en-US" altLang="zh-CN" dirty="0"/>
              <a:t>Consider the </a:t>
            </a:r>
            <a:r>
              <a:rPr lang="en-US" altLang="zh-CN" i="1" dirty="0"/>
              <a:t>K</a:t>
            </a:r>
            <a:r>
              <a:rPr lang="en-US" altLang="zh-CN" dirty="0"/>
              <a:t>a and </a:t>
            </a:r>
            <a:r>
              <a:rPr lang="en-US" altLang="zh-CN" i="1" dirty="0"/>
              <a:t>K</a:t>
            </a:r>
            <a:r>
              <a:rPr lang="en-US" altLang="zh-CN" dirty="0"/>
              <a:t>b expressions for a conjugate acid–base pair HA and A</a:t>
            </a:r>
            <a:r>
              <a:rPr lang="en-US" altLang="zh-CN" baseline="30000" dirty="0"/>
              <a:t>–</a:t>
            </a:r>
            <a:r>
              <a:rPr lang="en-US" altLang="zh-CN" dirty="0"/>
              <a:t>.</a:t>
            </a:r>
            <a:endParaRPr lang="en-US" altLang="zh-CN" dirty="0"/>
          </a:p>
          <a:p>
            <a:endParaRPr lang="zh-CN" altLang="en-US" dirty="0"/>
          </a:p>
        </p:txBody>
      </p:sp>
      <p:pic>
        <p:nvPicPr>
          <p:cNvPr id="4" name="图片 3"/>
          <p:cNvPicPr>
            <a:picLocks noChangeAspect="1"/>
          </p:cNvPicPr>
          <p:nvPr/>
        </p:nvPicPr>
        <p:blipFill>
          <a:blip r:embed="rId1">
            <a:lum bright="-20000" contrast="40000"/>
          </a:blip>
          <a:stretch>
            <a:fillRect/>
          </a:stretch>
        </p:blipFill>
        <p:spPr>
          <a:xfrm>
            <a:off x="1421760" y="2062213"/>
            <a:ext cx="5843280" cy="45604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52663" y="1522680"/>
            <a:ext cx="8628986" cy="36948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465519" y="1330674"/>
            <a:ext cx="8365741" cy="3117339"/>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310383"/>
            <a:ext cx="7955280" cy="5481587"/>
          </a:xfrm>
        </p:spPr>
        <p:txBody>
          <a:bodyPr/>
          <a:lstStyle/>
          <a:p>
            <a:r>
              <a:rPr lang="en-US" altLang="zh-CN" dirty="0"/>
              <a:t>This relationship holds for any conjugate acid–base pair in aqueous solution, so from the value of K</a:t>
            </a:r>
            <a:r>
              <a:rPr lang="en-US" altLang="zh-CN" baseline="-25000" dirty="0"/>
              <a:t>a</a:t>
            </a:r>
            <a:r>
              <a:rPr lang="en-US" altLang="zh-CN" dirty="0"/>
              <a:t> of the acid we can calculate K</a:t>
            </a:r>
            <a:r>
              <a:rPr lang="en-US" altLang="zh-CN" baseline="-25000" dirty="0"/>
              <a:t>b</a:t>
            </a:r>
            <a:r>
              <a:rPr lang="en-US" altLang="zh-CN" dirty="0"/>
              <a:t> for its conjugate base. </a:t>
            </a:r>
            <a:endParaRPr lang="en-US" altLang="zh-CN" dirty="0"/>
          </a:p>
          <a:p>
            <a:r>
              <a:rPr lang="en-US" altLang="zh-CN" dirty="0"/>
              <a:t>It shows that </a:t>
            </a:r>
            <a:r>
              <a:rPr lang="en-US" altLang="zh-CN" b="1" dirty="0">
                <a:solidFill>
                  <a:srgbClr val="FF0000"/>
                </a:solidFill>
              </a:rPr>
              <a:t>the higher the value of K</a:t>
            </a:r>
            <a:r>
              <a:rPr lang="en-US" altLang="zh-CN" b="1" baseline="-25000" dirty="0">
                <a:solidFill>
                  <a:srgbClr val="FF0000"/>
                </a:solidFill>
              </a:rPr>
              <a:t>a</a:t>
            </a:r>
            <a:r>
              <a:rPr lang="en-US" altLang="zh-CN" b="1" dirty="0">
                <a:solidFill>
                  <a:srgbClr val="FF0000"/>
                </a:solidFill>
              </a:rPr>
              <a:t> for the acid, the lower the value of K</a:t>
            </a:r>
            <a:r>
              <a:rPr lang="en-US" altLang="zh-CN" b="1" baseline="-25000" dirty="0">
                <a:solidFill>
                  <a:srgbClr val="FF0000"/>
                </a:solidFill>
              </a:rPr>
              <a:t>b</a:t>
            </a:r>
            <a:r>
              <a:rPr lang="en-US" altLang="zh-CN" b="1" dirty="0">
                <a:solidFill>
                  <a:srgbClr val="FF0000"/>
                </a:solidFill>
              </a:rPr>
              <a:t> for its conjugate base</a:t>
            </a:r>
            <a:r>
              <a:rPr lang="en-US" altLang="zh-CN" dirty="0"/>
              <a:t>.</a:t>
            </a:r>
            <a:endParaRPr lang="en-US" altLang="zh-CN" dirty="0"/>
          </a:p>
          <a:p>
            <a:r>
              <a:rPr lang="en-US" altLang="zh-CN" dirty="0"/>
              <a:t>In other words, </a:t>
            </a:r>
            <a:r>
              <a:rPr lang="en-US" altLang="zh-CN" b="1" dirty="0">
                <a:solidFill>
                  <a:srgbClr val="FF0000"/>
                </a:solidFill>
              </a:rPr>
              <a:t>stronger acids have weaker conjugate bases, and vice versa</a:t>
            </a:r>
            <a:r>
              <a:rPr lang="en-US" altLang="zh-CN" dirty="0"/>
              <a:t>.</a:t>
            </a:r>
            <a:endParaRPr lang="en-US" altLang="zh-CN" dirty="0">
              <a:solidFill>
                <a:srgbClr val="FF0000"/>
              </a:solidFill>
            </a:endParaRPr>
          </a:p>
          <a:p>
            <a:endParaRPr lang="en-US" altLang="zh-CN" dirty="0"/>
          </a:p>
        </p:txBody>
      </p:sp>
      <p:pic>
        <p:nvPicPr>
          <p:cNvPr id="4" name="图片 3"/>
          <p:cNvPicPr>
            <a:picLocks noChangeAspect="1"/>
          </p:cNvPicPr>
          <p:nvPr/>
        </p:nvPicPr>
        <p:blipFill>
          <a:blip r:embed="rId1"/>
          <a:stretch>
            <a:fillRect/>
          </a:stretch>
        </p:blipFill>
        <p:spPr>
          <a:xfrm>
            <a:off x="369047" y="2757575"/>
            <a:ext cx="8180593" cy="40522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r="221" b="760"/>
          <a:stretch>
            <a:fillRect/>
          </a:stretch>
        </p:blipFill>
        <p:spPr>
          <a:xfrm>
            <a:off x="274320" y="398145"/>
            <a:ext cx="8595360" cy="489394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04545" y="1228725"/>
            <a:ext cx="7080250" cy="401320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295142"/>
            <a:ext cx="6377940" cy="1004270"/>
          </a:xfrm>
        </p:spPr>
        <p:txBody>
          <a:bodyPr/>
          <a:lstStyle/>
          <a:p>
            <a:r>
              <a:rPr lang="en-US" altLang="zh-CN" dirty="0"/>
              <a:t>Salt hydrolysis</a:t>
            </a:r>
            <a:endParaRPr lang="zh-CN" altLang="en-US" dirty="0"/>
          </a:p>
        </p:txBody>
      </p:sp>
      <p:sp>
        <p:nvSpPr>
          <p:cNvPr id="3" name="内容占位符 2"/>
          <p:cNvSpPr>
            <a:spLocks noGrp="1"/>
          </p:cNvSpPr>
          <p:nvPr>
            <p:ph idx="1"/>
          </p:nvPr>
        </p:nvSpPr>
        <p:spPr>
          <a:xfrm>
            <a:off x="594360" y="1299411"/>
            <a:ext cx="7955280" cy="5474367"/>
          </a:xfrm>
        </p:spPr>
        <p:txBody>
          <a:bodyPr>
            <a:normAutofit/>
          </a:bodyPr>
          <a:lstStyle/>
          <a:p>
            <a:r>
              <a:rPr lang="en-US" altLang="zh-CN" dirty="0"/>
              <a:t>A neutralization reaction between an acid and a base produces a salt – an ionic compound containing a cation from the parent base and an anion from the parent acid. </a:t>
            </a:r>
            <a:endParaRPr lang="en-US" altLang="zh-CN" dirty="0"/>
          </a:p>
          <a:p>
            <a:r>
              <a:rPr lang="en-US" altLang="zh-CN" dirty="0"/>
              <a:t>The cation is the conjugate acid of the parent base and the anion is the conjugate base of the parent acid.</a:t>
            </a:r>
            <a:endParaRPr lang="en-US" altLang="zh-CN" dirty="0"/>
          </a:p>
          <a:p>
            <a:endParaRPr lang="en-US" altLang="zh-CN" dirty="0"/>
          </a:p>
          <a:p>
            <a:endParaRPr lang="en-US" altLang="zh-CN" dirty="0"/>
          </a:p>
          <a:p>
            <a:endParaRPr lang="en-US" altLang="zh-CN" dirty="0"/>
          </a:p>
          <a:p>
            <a:r>
              <a:rPr lang="en-US" altLang="zh-CN" dirty="0"/>
              <a:t>But although salts are the products of a neutralization reaction, they do not all form neutral aqueous solutions. </a:t>
            </a:r>
            <a:endParaRPr lang="en-US" altLang="zh-CN" dirty="0"/>
          </a:p>
          <a:p>
            <a:r>
              <a:rPr lang="en-US" altLang="zh-CN" b="1" dirty="0">
                <a:solidFill>
                  <a:srgbClr val="FF0000"/>
                </a:solidFill>
              </a:rPr>
              <a:t>Their pH in solution depends on whether and to what extent their ions, which are conjugate acids and bases, react with water and hydrolyze it, releasing H</a:t>
            </a:r>
            <a:r>
              <a:rPr lang="en-US" altLang="zh-CN" b="1" baseline="30000" dirty="0">
                <a:solidFill>
                  <a:srgbClr val="FF0000"/>
                </a:solidFill>
              </a:rPr>
              <a:t>+</a:t>
            </a:r>
            <a:r>
              <a:rPr lang="en-US" altLang="zh-CN" b="1" dirty="0">
                <a:solidFill>
                  <a:srgbClr val="FF0000"/>
                </a:solidFill>
              </a:rPr>
              <a:t> or OH</a:t>
            </a:r>
            <a:r>
              <a:rPr lang="en-US" altLang="zh-CN" b="1" baseline="30000" dirty="0">
                <a:solidFill>
                  <a:srgbClr val="FF0000"/>
                </a:solidFill>
              </a:rPr>
              <a:t>–</a:t>
            </a:r>
            <a:r>
              <a:rPr lang="en-US" altLang="zh-CN" b="1" dirty="0">
                <a:solidFill>
                  <a:srgbClr val="FF0000"/>
                </a:solidFill>
              </a:rPr>
              <a:t> ions</a:t>
            </a:r>
            <a:r>
              <a:rPr lang="en-US" altLang="zh-CN" dirty="0"/>
              <a:t>.</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048113" y="3513222"/>
            <a:ext cx="7047774" cy="855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764373"/>
            <a:ext cx="7863840" cy="1293028"/>
          </a:xfrm>
        </p:spPr>
        <p:txBody>
          <a:bodyPr>
            <a:normAutofit fontScale="90000"/>
          </a:bodyPr>
          <a:lstStyle/>
          <a:p>
            <a:r>
              <a:rPr lang="en-US" altLang="zh-CN" dirty="0"/>
              <a:t>Salt of strong acid and strong base – no hydrolysis</a:t>
            </a:r>
            <a:endParaRPr lang="zh-CN" altLang="en-US" dirty="0"/>
          </a:p>
        </p:txBody>
      </p:sp>
      <p:sp>
        <p:nvSpPr>
          <p:cNvPr id="3" name="内容占位符 2"/>
          <p:cNvSpPr>
            <a:spLocks noGrp="1"/>
          </p:cNvSpPr>
          <p:nvPr>
            <p:ph idx="1"/>
          </p:nvPr>
        </p:nvSpPr>
        <p:spPr/>
        <p:txBody>
          <a:bodyPr/>
          <a:lstStyle/>
          <a:p>
            <a:r>
              <a:rPr lang="en-US" altLang="zh-CN" dirty="0"/>
              <a:t>The reaction between a strong acid and a strong base forms a salt in which both the conjugate acid and the conjugate base are weak. </a:t>
            </a:r>
            <a:endParaRPr lang="en-US" altLang="zh-CN" dirty="0"/>
          </a:p>
          <a:p>
            <a:r>
              <a:rPr lang="en-US" altLang="zh-CN" dirty="0"/>
              <a:t>As a result there is virtually no hydrolysis of ions, and the pH is close to neutral.</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060074" y="4229099"/>
            <a:ext cx="7023852" cy="836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764373"/>
            <a:ext cx="7863840" cy="1293028"/>
          </a:xfrm>
        </p:spPr>
        <p:txBody>
          <a:bodyPr>
            <a:normAutofit fontScale="90000"/>
          </a:bodyPr>
          <a:lstStyle/>
          <a:p>
            <a:r>
              <a:rPr lang="en-US" altLang="zh-CN" dirty="0"/>
              <a:t>Salt of weak acid and strong base – anion hydrolysis</a:t>
            </a:r>
            <a:endParaRPr lang="zh-CN" altLang="en-US" dirty="0"/>
          </a:p>
        </p:txBody>
      </p:sp>
      <p:sp>
        <p:nvSpPr>
          <p:cNvPr id="3" name="内容占位符 2"/>
          <p:cNvSpPr>
            <a:spLocks noGrp="1"/>
          </p:cNvSpPr>
          <p:nvPr>
            <p:ph idx="1"/>
          </p:nvPr>
        </p:nvSpPr>
        <p:spPr/>
        <p:txBody>
          <a:bodyPr/>
          <a:lstStyle/>
          <a:p>
            <a:r>
              <a:rPr lang="en-US" altLang="zh-CN" dirty="0"/>
              <a:t>The anion (A</a:t>
            </a:r>
            <a:r>
              <a:rPr lang="en-US" altLang="zh-CN" baseline="30000" dirty="0"/>
              <a:t>–</a:t>
            </a:r>
            <a:r>
              <a:rPr lang="en-US" altLang="zh-CN" dirty="0"/>
              <a:t>) is a conjugate base of the parent acid. </a:t>
            </a:r>
            <a:endParaRPr lang="en-US" altLang="zh-CN" dirty="0"/>
          </a:p>
          <a:p>
            <a:r>
              <a:rPr lang="en-US" altLang="zh-CN" b="1" dirty="0">
                <a:solidFill>
                  <a:srgbClr val="FF0000"/>
                </a:solidFill>
              </a:rPr>
              <a:t>When the acid is weak (e.g. CH</a:t>
            </a:r>
            <a:r>
              <a:rPr lang="en-US" altLang="zh-CN" b="1" baseline="-25000" dirty="0">
                <a:solidFill>
                  <a:srgbClr val="FF0000"/>
                </a:solidFill>
              </a:rPr>
              <a:t>3</a:t>
            </a:r>
            <a:r>
              <a:rPr lang="en-US" altLang="zh-CN" b="1" dirty="0">
                <a:solidFill>
                  <a:srgbClr val="FF0000"/>
                </a:solidFill>
              </a:rPr>
              <a:t>COOH) this conjugate base is strong enough to cause hydrolysis</a:t>
            </a:r>
            <a:r>
              <a:rPr lang="en-US" altLang="zh-CN" dirty="0"/>
              <a:t>:</a:t>
            </a:r>
            <a:endParaRPr lang="en-US" altLang="zh-CN" dirty="0"/>
          </a:p>
          <a:p>
            <a:endParaRPr lang="en-US" altLang="zh-CN" dirty="0"/>
          </a:p>
          <a:p>
            <a:endParaRPr lang="en-US" altLang="zh-CN" dirty="0"/>
          </a:p>
          <a:p>
            <a:endParaRPr lang="en-US" altLang="zh-CN" dirty="0"/>
          </a:p>
          <a:p>
            <a:r>
              <a:rPr lang="en-US" altLang="zh-CN" b="1" dirty="0">
                <a:solidFill>
                  <a:srgbClr val="FF0000"/>
                </a:solidFill>
              </a:rPr>
              <a:t>The release of OH</a:t>
            </a:r>
            <a:r>
              <a:rPr lang="en-US" altLang="zh-CN" b="1" baseline="30000" dirty="0">
                <a:solidFill>
                  <a:srgbClr val="FF0000"/>
                </a:solidFill>
              </a:rPr>
              <a:t>–</a:t>
            </a:r>
            <a:r>
              <a:rPr lang="en-US" altLang="zh-CN" b="1" dirty="0">
                <a:solidFill>
                  <a:srgbClr val="FF0000"/>
                </a:solidFill>
              </a:rPr>
              <a:t> causes the pH of the solution to </a:t>
            </a:r>
            <a:r>
              <a:rPr lang="en-US" altLang="zh-CN" b="1" i="1" dirty="0">
                <a:solidFill>
                  <a:srgbClr val="FF0000"/>
                </a:solidFill>
              </a:rPr>
              <a:t>increase</a:t>
            </a:r>
            <a:r>
              <a:rPr lang="en-US" altLang="zh-CN" dirty="0"/>
              <a:t>.</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1434973" y="3495005"/>
            <a:ext cx="5954160" cy="734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764373"/>
            <a:ext cx="7863840" cy="1293028"/>
          </a:xfrm>
        </p:spPr>
        <p:txBody>
          <a:bodyPr>
            <a:normAutofit fontScale="90000"/>
          </a:bodyPr>
          <a:lstStyle/>
          <a:p>
            <a:r>
              <a:rPr lang="en-US" altLang="zh-CN" dirty="0"/>
              <a:t>Salt of strong acid and weak base – cation hydrolysis</a:t>
            </a:r>
            <a:endParaRPr lang="zh-CN" altLang="en-US" dirty="0"/>
          </a:p>
        </p:txBody>
      </p:sp>
      <p:sp>
        <p:nvSpPr>
          <p:cNvPr id="3" name="内容占位符 2"/>
          <p:cNvSpPr>
            <a:spLocks noGrp="1"/>
          </p:cNvSpPr>
          <p:nvPr>
            <p:ph idx="1"/>
          </p:nvPr>
        </p:nvSpPr>
        <p:spPr/>
        <p:txBody>
          <a:bodyPr/>
          <a:lstStyle/>
          <a:p>
            <a:r>
              <a:rPr lang="en-US" altLang="zh-CN" dirty="0"/>
              <a:t>The cation (M</a:t>
            </a:r>
            <a:r>
              <a:rPr lang="en-US" altLang="zh-CN" baseline="30000" dirty="0"/>
              <a:t>+</a:t>
            </a:r>
            <a:r>
              <a:rPr lang="en-US" altLang="zh-CN" dirty="0"/>
              <a:t>) is a conjugate of the parent base. </a:t>
            </a:r>
            <a:endParaRPr lang="en-US" altLang="zh-CN" dirty="0"/>
          </a:p>
          <a:p>
            <a:r>
              <a:rPr lang="en-US" altLang="zh-CN" b="1" dirty="0">
                <a:solidFill>
                  <a:srgbClr val="FF0000"/>
                </a:solidFill>
              </a:rPr>
              <a:t>When the base is weak and this conjugate is a non-metal (e.g. NH</a:t>
            </a:r>
            <a:r>
              <a:rPr lang="en-US" altLang="zh-CN" b="1" baseline="-25000" dirty="0">
                <a:solidFill>
                  <a:srgbClr val="FF0000"/>
                </a:solidFill>
              </a:rPr>
              <a:t>4</a:t>
            </a:r>
            <a:r>
              <a:rPr lang="en-US" altLang="zh-CN" b="1" baseline="30000" dirty="0">
                <a:solidFill>
                  <a:srgbClr val="FF0000"/>
                </a:solidFill>
              </a:rPr>
              <a:t>+</a:t>
            </a:r>
            <a:r>
              <a:rPr lang="en-US" altLang="zh-CN" b="1" dirty="0">
                <a:solidFill>
                  <a:srgbClr val="FF0000"/>
                </a:solidFill>
              </a:rPr>
              <a:t>), it is able to hydrolyze water:</a:t>
            </a:r>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r>
              <a:rPr lang="en-US" altLang="zh-CN" b="1" dirty="0">
                <a:solidFill>
                  <a:srgbClr val="FF0000"/>
                </a:solidFill>
              </a:rPr>
              <a:t>The release of H</a:t>
            </a:r>
            <a:r>
              <a:rPr lang="en-US" altLang="zh-CN" b="1" baseline="30000" dirty="0">
                <a:solidFill>
                  <a:srgbClr val="FF0000"/>
                </a:solidFill>
              </a:rPr>
              <a:t>+</a:t>
            </a:r>
            <a:r>
              <a:rPr lang="en-US" altLang="zh-CN" b="1" dirty="0">
                <a:solidFill>
                  <a:srgbClr val="FF0000"/>
                </a:solidFill>
              </a:rPr>
              <a:t> causes the pH of the solution to </a:t>
            </a:r>
            <a:r>
              <a:rPr lang="en-US" altLang="zh-CN" b="1" i="1" dirty="0">
                <a:solidFill>
                  <a:srgbClr val="FF0000"/>
                </a:solidFill>
              </a:rPr>
              <a:t>decrease</a:t>
            </a:r>
            <a:r>
              <a:rPr lang="en-US" altLang="zh-CN" b="1" dirty="0">
                <a:solidFill>
                  <a:srgbClr val="FF0000"/>
                </a:solidFill>
              </a:rPr>
              <a:t>.</a:t>
            </a:r>
            <a:endParaRPr lang="zh-CN" altLang="en-US" b="1" dirty="0">
              <a:solidFill>
                <a:srgbClr val="FF0000"/>
              </a:solidFill>
            </a:endParaRPr>
          </a:p>
        </p:txBody>
      </p:sp>
      <p:pic>
        <p:nvPicPr>
          <p:cNvPr id="5" name="图片 4"/>
          <p:cNvPicPr>
            <a:picLocks noChangeAspect="1"/>
          </p:cNvPicPr>
          <p:nvPr/>
        </p:nvPicPr>
        <p:blipFill>
          <a:blip r:embed="rId1">
            <a:lum bright="-20000" contrast="40000"/>
          </a:blip>
          <a:stretch>
            <a:fillRect/>
          </a:stretch>
        </p:blipFill>
        <p:spPr>
          <a:xfrm>
            <a:off x="1510953" y="3621506"/>
            <a:ext cx="6122094" cy="703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764373"/>
            <a:ext cx="7863840" cy="1293028"/>
          </a:xfrm>
        </p:spPr>
        <p:txBody>
          <a:bodyPr>
            <a:normAutofit fontScale="90000"/>
          </a:bodyPr>
          <a:lstStyle/>
          <a:p>
            <a:r>
              <a:rPr lang="en-US" altLang="zh-CN" dirty="0"/>
              <a:t>Salt of Weak acid and weak base – both ions hydrolysis</a:t>
            </a:r>
            <a:endParaRPr lang="zh-CN" altLang="en-US" dirty="0"/>
          </a:p>
        </p:txBody>
      </p:sp>
      <p:sp>
        <p:nvSpPr>
          <p:cNvPr id="3" name="内容占位符 2"/>
          <p:cNvSpPr>
            <a:spLocks noGrp="1"/>
          </p:cNvSpPr>
          <p:nvPr>
            <p:ph idx="1"/>
          </p:nvPr>
        </p:nvSpPr>
        <p:spPr/>
        <p:txBody>
          <a:bodyPr/>
          <a:lstStyle/>
          <a:p>
            <a:r>
              <a:rPr lang="en-US" altLang="zh-CN" dirty="0"/>
              <a:t>When a weak acid reacts with a weak base, they form a salt in which both the conjugates are relatively strong and carry out hydrolysis. </a:t>
            </a:r>
            <a:endParaRPr lang="en-US" altLang="zh-CN" dirty="0"/>
          </a:p>
          <a:p>
            <a:r>
              <a:rPr lang="en-US" altLang="zh-CN" dirty="0"/>
              <a:t>The pH of the solution therefore depends on the relative </a:t>
            </a:r>
            <a:r>
              <a:rPr lang="en-US" altLang="zh-CN" i="1" dirty="0"/>
              <a:t>K</a:t>
            </a:r>
            <a:r>
              <a:rPr lang="en-US" altLang="zh-CN" baseline="-25000" dirty="0"/>
              <a:t>a</a:t>
            </a:r>
            <a:r>
              <a:rPr lang="en-US" altLang="zh-CN" dirty="0"/>
              <a:t> and </a:t>
            </a:r>
            <a:r>
              <a:rPr lang="en-US" altLang="zh-CN" i="1" dirty="0"/>
              <a:t>K</a:t>
            </a:r>
            <a:r>
              <a:rPr lang="en-US" altLang="zh-CN" baseline="-25000" dirty="0"/>
              <a:t>b</a:t>
            </a:r>
            <a:r>
              <a:rPr lang="en-US" altLang="zh-CN" dirty="0"/>
              <a:t> values of the acids and bases involved.</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r="892"/>
          <a:stretch>
            <a:fillRect/>
          </a:stretch>
        </p:blipFill>
        <p:spPr>
          <a:xfrm>
            <a:off x="96251" y="1984511"/>
            <a:ext cx="8939463" cy="3032657"/>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7650" y="203200"/>
            <a:ext cx="8648700" cy="3497580"/>
          </a:xfrm>
          <a:prstGeom prst="rect">
            <a:avLst/>
          </a:prstGeom>
        </p:spPr>
      </p:pic>
      <p:pic>
        <p:nvPicPr>
          <p:cNvPr id="3" name="图片 2"/>
          <p:cNvPicPr>
            <a:picLocks noChangeAspect="1"/>
          </p:cNvPicPr>
          <p:nvPr/>
        </p:nvPicPr>
        <p:blipFill>
          <a:blip r:embed="rId2"/>
          <a:stretch>
            <a:fillRect/>
          </a:stretch>
        </p:blipFill>
        <p:spPr>
          <a:xfrm>
            <a:off x="247650" y="3898900"/>
            <a:ext cx="8648700" cy="2730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44189" y="274366"/>
            <a:ext cx="6780572" cy="953135"/>
          </a:xfrm>
          <a:prstGeom prst="rect">
            <a:avLst/>
          </a:prstGeom>
          <a:noFill/>
        </p:spPr>
        <p:txBody>
          <a:bodyPr wrap="square" rtlCol="0">
            <a:spAutoFit/>
          </a:bodyPr>
          <a:lstStyle/>
          <a:p>
            <a:r>
              <a:rPr lang="en-US" altLang="zh-CN" sz="2800" dirty="0"/>
              <a:t>Find the conjugate base/acid for following species:</a:t>
            </a:r>
            <a:endParaRPr lang="zh-CN" altLang="en-US" sz="2800" dirty="0"/>
          </a:p>
        </p:txBody>
      </p:sp>
      <p:grpSp>
        <p:nvGrpSpPr>
          <p:cNvPr id="2" name="组合 8"/>
          <p:cNvGrpSpPr/>
          <p:nvPr/>
        </p:nvGrpSpPr>
        <p:grpSpPr>
          <a:xfrm>
            <a:off x="1244189" y="1314000"/>
            <a:ext cx="2534181" cy="5417252"/>
            <a:chOff x="686070" y="2124882"/>
            <a:chExt cx="2005371" cy="4666804"/>
          </a:xfrm>
        </p:grpSpPr>
        <p:pic>
          <p:nvPicPr>
            <p:cNvPr id="55297" name="Picture 1"/>
            <p:cNvPicPr>
              <a:picLocks noChangeAspect="1" noChangeArrowheads="1"/>
            </p:cNvPicPr>
            <p:nvPr/>
          </p:nvPicPr>
          <p:blipFill>
            <a:blip r:embed="rId1"/>
            <a:srcRect/>
            <a:stretch>
              <a:fillRect/>
            </a:stretch>
          </p:blipFill>
          <p:spPr bwMode="auto">
            <a:xfrm>
              <a:off x="686070" y="2124882"/>
              <a:ext cx="2005371" cy="2686935"/>
            </a:xfrm>
            <a:prstGeom prst="rect">
              <a:avLst/>
            </a:prstGeom>
            <a:noFill/>
            <a:ln w="9525">
              <a:noFill/>
              <a:miter lim="800000"/>
              <a:headEnd/>
              <a:tailEnd/>
            </a:ln>
            <a:effectLst/>
          </p:spPr>
        </p:pic>
        <p:pic>
          <p:nvPicPr>
            <p:cNvPr id="55298" name="Picture 2"/>
            <p:cNvPicPr>
              <a:picLocks noChangeAspect="1" noChangeArrowheads="1"/>
            </p:cNvPicPr>
            <p:nvPr/>
          </p:nvPicPr>
          <p:blipFill>
            <a:blip r:embed="rId2"/>
            <a:srcRect/>
            <a:stretch>
              <a:fillRect/>
            </a:stretch>
          </p:blipFill>
          <p:spPr bwMode="auto">
            <a:xfrm>
              <a:off x="692093" y="4796288"/>
              <a:ext cx="1982095" cy="1995398"/>
            </a:xfrm>
            <a:prstGeom prst="rect">
              <a:avLst/>
            </a:prstGeom>
            <a:noFill/>
            <a:ln w="9525">
              <a:noFill/>
              <a:miter lim="800000"/>
              <a:headEnd/>
              <a:tailEnd/>
            </a:ln>
            <a:effectLst/>
          </p:spPr>
        </p:pic>
      </p:grpSp>
      <p:pic>
        <p:nvPicPr>
          <p:cNvPr id="55299" name="Picture 3"/>
          <p:cNvPicPr>
            <a:picLocks noChangeAspect="1" noChangeArrowheads="1"/>
          </p:cNvPicPr>
          <p:nvPr/>
        </p:nvPicPr>
        <p:blipFill>
          <a:blip r:embed="rId3"/>
          <a:srcRect/>
          <a:stretch>
            <a:fillRect/>
          </a:stretch>
        </p:blipFill>
        <p:spPr bwMode="auto">
          <a:xfrm>
            <a:off x="4979160" y="1228473"/>
            <a:ext cx="2366808" cy="553802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542290" y="1009650"/>
            <a:ext cx="7334250" cy="31369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310365"/>
            <a:ext cx="6377940" cy="908016"/>
          </a:xfrm>
        </p:spPr>
        <p:txBody>
          <a:bodyPr>
            <a:normAutofit fontScale="90000"/>
          </a:bodyPr>
          <a:lstStyle/>
          <a:p>
            <a:r>
              <a:rPr lang="en-US" altLang="zh-CN" dirty="0"/>
              <a:t>11.8 Buffer Solutions (Higher Level)</a:t>
            </a:r>
            <a:endParaRPr lang="zh-CN" altLang="en-US" dirty="0"/>
          </a:p>
        </p:txBody>
      </p:sp>
      <p:pic>
        <p:nvPicPr>
          <p:cNvPr id="3" name="图片 2"/>
          <p:cNvPicPr>
            <a:picLocks noChangeAspect="1"/>
          </p:cNvPicPr>
          <p:nvPr/>
        </p:nvPicPr>
        <p:blipFill>
          <a:blip r:embed="rId1"/>
          <a:stretch>
            <a:fillRect/>
          </a:stretch>
        </p:blipFill>
        <p:spPr>
          <a:xfrm>
            <a:off x="488950" y="1330960"/>
            <a:ext cx="8166100" cy="2324100"/>
          </a:xfrm>
          <a:prstGeom prst="rect">
            <a:avLst/>
          </a:prstGeom>
        </p:spPr>
      </p:pic>
      <p:pic>
        <p:nvPicPr>
          <p:cNvPr id="5" name="图片 4"/>
          <p:cNvPicPr>
            <a:picLocks noChangeAspect="1"/>
          </p:cNvPicPr>
          <p:nvPr/>
        </p:nvPicPr>
        <p:blipFill>
          <a:blip r:embed="rId2"/>
          <a:stretch>
            <a:fillRect/>
          </a:stretch>
        </p:blipFill>
        <p:spPr>
          <a:xfrm>
            <a:off x="488950" y="3655060"/>
            <a:ext cx="8166100" cy="207645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Buffer solutions</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rPr>
              <a:t>Definition: A buffer solution is resistant to changes in pH on the addition of small amounts of acid or alkali.</a:t>
            </a:r>
            <a:endParaRPr lang="en-US" altLang="zh-CN" b="1" dirty="0">
              <a:solidFill>
                <a:srgbClr val="FF0000"/>
              </a:solidFill>
            </a:endParaRPr>
          </a:p>
          <a:p>
            <a:r>
              <a:rPr lang="en-US" altLang="zh-CN" dirty="0"/>
              <a:t>To understand the importance of buffers, it is useful to see how added acid or alkali changes the pH of a non-buffered solution. This is shown below.</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726353" y="4140375"/>
            <a:ext cx="7823287" cy="161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866274"/>
            <a:ext cx="7955280" cy="5397366"/>
          </a:xfrm>
        </p:spPr>
        <p:txBody>
          <a:bodyPr>
            <a:normAutofit lnSpcReduction="10000"/>
          </a:bodyPr>
          <a:lstStyle/>
          <a:p>
            <a:r>
              <a:rPr lang="en-US" altLang="zh-CN" dirty="0"/>
              <a:t>Note the volume added here is merely 0.1 cm</a:t>
            </a:r>
            <a:r>
              <a:rPr lang="en-US" altLang="zh-CN" baseline="30000" dirty="0"/>
              <a:t>3</a:t>
            </a:r>
            <a:r>
              <a:rPr lang="en-US" altLang="zh-CN" dirty="0"/>
              <a:t> – just a few drops. </a:t>
            </a:r>
            <a:endParaRPr lang="en-US" altLang="zh-CN" dirty="0"/>
          </a:p>
          <a:p>
            <a:r>
              <a:rPr lang="en-US" altLang="zh-CN" dirty="0"/>
              <a:t>Evidently, water is very vulnerable to significant fluctuations in its pH and this can have major impacts on chemical reactions in aqueous solutions. </a:t>
            </a:r>
            <a:endParaRPr lang="en-US" altLang="zh-CN" dirty="0"/>
          </a:p>
          <a:p>
            <a:r>
              <a:rPr lang="en-US" altLang="zh-CN" dirty="0"/>
              <a:t>However, </a:t>
            </a:r>
            <a:r>
              <a:rPr lang="en-US" altLang="zh-CN" b="1" dirty="0">
                <a:solidFill>
                  <a:srgbClr val="FF0000"/>
                </a:solidFill>
              </a:rPr>
              <a:t>biological systems</a:t>
            </a:r>
            <a:r>
              <a:rPr lang="en-US" altLang="zh-CN" dirty="0"/>
              <a:t> are able to operate efficiently only within a narrow range of pH, principally because of the effect that pH change has on enzyme activity and so on all biochemical reactions.</a:t>
            </a:r>
            <a:endParaRPr lang="en-US" altLang="zh-CN" dirty="0"/>
          </a:p>
          <a:p>
            <a:r>
              <a:rPr lang="en-US" altLang="zh-CN" dirty="0"/>
              <a:t>These systems are therefore dependent on buffers, and </a:t>
            </a:r>
            <a:r>
              <a:rPr lang="en-US" altLang="zh-CN" b="1" dirty="0">
                <a:solidFill>
                  <a:srgbClr val="FF0000"/>
                </a:solidFill>
              </a:rPr>
              <a:t>mammalian blood</a:t>
            </a:r>
            <a:r>
              <a:rPr lang="en-US" altLang="zh-CN" dirty="0"/>
              <a:t> is an excellent example of a complex natural buffer. </a:t>
            </a:r>
            <a:endParaRPr lang="en-US" altLang="zh-CN" dirty="0"/>
          </a:p>
          <a:p>
            <a:r>
              <a:rPr lang="en-US" altLang="zh-CN" b="1" dirty="0">
                <a:solidFill>
                  <a:srgbClr val="FF0000"/>
                </a:solidFill>
              </a:rPr>
              <a:t>Ocean chemistry</a:t>
            </a:r>
            <a:r>
              <a:rPr lang="en-US" altLang="zh-CN" dirty="0"/>
              <a:t> also includes effective buffer systems, which help to maintain the conditions suitable for life.</a:t>
            </a:r>
            <a:endParaRPr lang="en-US" altLang="zh-CN" dirty="0"/>
          </a:p>
          <a:p>
            <a:r>
              <a:rPr lang="en-US" altLang="zh-CN" b="1" dirty="0">
                <a:solidFill>
                  <a:srgbClr val="FF0000"/>
                </a:solidFill>
              </a:rPr>
              <a:t>Many chemical processes such as electrophoresis and fermentation, the dyes industry, and calibration of instruments</a:t>
            </a:r>
            <a:r>
              <a:rPr lang="en-US" altLang="zh-CN" dirty="0"/>
              <a:t> depend on effective buffering.</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352475"/>
            <a:ext cx="6377940" cy="823795"/>
          </a:xfrm>
        </p:spPr>
        <p:txBody>
          <a:bodyPr/>
          <a:lstStyle/>
          <a:p>
            <a:r>
              <a:rPr lang="en-US" altLang="zh-CN" dirty="0"/>
              <a:t>Ocean Acidification</a:t>
            </a:r>
            <a:endParaRPr lang="zh-CN" altLang="en-US" dirty="0"/>
          </a:p>
        </p:txBody>
      </p:sp>
      <p:sp>
        <p:nvSpPr>
          <p:cNvPr id="3" name="内容占位符 2"/>
          <p:cNvSpPr>
            <a:spLocks noGrp="1"/>
          </p:cNvSpPr>
          <p:nvPr>
            <p:ph idx="1"/>
          </p:nvPr>
        </p:nvSpPr>
        <p:spPr>
          <a:xfrm>
            <a:off x="594360" y="1672388"/>
            <a:ext cx="7955280" cy="4896853"/>
          </a:xfrm>
        </p:spPr>
        <p:txBody>
          <a:bodyPr>
            <a:normAutofit/>
          </a:bodyPr>
          <a:lstStyle/>
          <a:p>
            <a:r>
              <a:rPr lang="en-US" altLang="zh-CN" dirty="0"/>
              <a:t>Ocean water has a pH around 8–9, controlled by several buffer systems. </a:t>
            </a:r>
            <a:endParaRPr lang="en-US" altLang="zh-CN" dirty="0"/>
          </a:p>
          <a:p>
            <a:r>
              <a:rPr lang="en-US" altLang="zh-CN" b="1" dirty="0">
                <a:solidFill>
                  <a:srgbClr val="FF0000"/>
                </a:solidFill>
              </a:rPr>
              <a:t>The carbonate and  bicarbonate ions, existing in equilibrium: CO</a:t>
            </a:r>
            <a:r>
              <a:rPr lang="en-US" altLang="zh-CN" b="1" baseline="-25000" dirty="0">
                <a:solidFill>
                  <a:srgbClr val="FF0000"/>
                </a:solidFill>
              </a:rPr>
              <a:t>3</a:t>
            </a:r>
            <a:r>
              <a:rPr lang="en-US" altLang="zh-CN" b="1" baseline="30000" dirty="0">
                <a:solidFill>
                  <a:srgbClr val="FF0000"/>
                </a:solidFill>
              </a:rPr>
              <a:t>2–</a:t>
            </a:r>
            <a:r>
              <a:rPr lang="en-US" altLang="zh-CN" b="1" dirty="0">
                <a:solidFill>
                  <a:srgbClr val="FF0000"/>
                </a:solidFill>
              </a:rPr>
              <a:t> + H</a:t>
            </a:r>
            <a:r>
              <a:rPr lang="en-US" altLang="zh-CN" b="1" baseline="30000" dirty="0">
                <a:solidFill>
                  <a:srgbClr val="FF0000"/>
                </a:solidFill>
              </a:rPr>
              <a:t>+</a:t>
            </a:r>
            <a:r>
              <a:rPr lang="en-US" altLang="zh-CN" b="1" dirty="0">
                <a:solidFill>
                  <a:srgbClr val="FF0000"/>
                </a:solidFill>
              </a:rPr>
              <a:t>         HCO</a:t>
            </a:r>
            <a:r>
              <a:rPr lang="en-US" altLang="zh-CN" b="1" baseline="-25000" dirty="0">
                <a:solidFill>
                  <a:srgbClr val="FF0000"/>
                </a:solidFill>
              </a:rPr>
              <a:t>3</a:t>
            </a:r>
            <a:r>
              <a:rPr lang="en-US" altLang="zh-CN" b="1" baseline="30000" dirty="0">
                <a:solidFill>
                  <a:srgbClr val="FF0000"/>
                </a:solidFill>
              </a:rPr>
              <a:t>–</a:t>
            </a:r>
            <a:r>
              <a:rPr lang="en-US" altLang="zh-CN" dirty="0"/>
              <a:t>, are crucial to the buffering action. </a:t>
            </a:r>
            <a:endParaRPr lang="en-US" altLang="zh-CN" dirty="0"/>
          </a:p>
          <a:p>
            <a:r>
              <a:rPr lang="en-US" altLang="zh-CN" dirty="0"/>
              <a:t>The ocean has the capacity to absorb huge amounts of CO</a:t>
            </a:r>
            <a:r>
              <a:rPr lang="en-US" altLang="zh-CN" baseline="-25000" dirty="0"/>
              <a:t>2</a:t>
            </a:r>
            <a:r>
              <a:rPr lang="en-US" altLang="zh-CN" dirty="0"/>
              <a:t> from the atmosphere, so acts as a CO</a:t>
            </a:r>
            <a:r>
              <a:rPr lang="en-US" altLang="zh-CN" baseline="-25000" dirty="0"/>
              <a:t>2</a:t>
            </a:r>
            <a:r>
              <a:rPr lang="en-US" altLang="zh-CN" dirty="0"/>
              <a:t> ‘sink’, which is very important in helping to alleviate the effects of increasing atmospheric CO</a:t>
            </a:r>
            <a:r>
              <a:rPr lang="en-US" altLang="zh-CN" baseline="-25000" dirty="0"/>
              <a:t>2</a:t>
            </a:r>
            <a:r>
              <a:rPr lang="en-US" altLang="zh-CN" dirty="0"/>
              <a:t>. </a:t>
            </a:r>
            <a:endParaRPr lang="en-US" altLang="zh-CN" dirty="0"/>
          </a:p>
        </p:txBody>
      </p:sp>
      <p:pic>
        <p:nvPicPr>
          <p:cNvPr id="4" name="图片 3"/>
          <p:cNvPicPr>
            <a:picLocks noChangeAspect="1"/>
          </p:cNvPicPr>
          <p:nvPr/>
        </p:nvPicPr>
        <p:blipFill rotWithShape="1">
          <a:blip r:embed="rId1">
            <a:lum bright="-20000" contrast="40000"/>
          </a:blip>
          <a:srcRect t="2" r="14022" b="10656"/>
          <a:stretch>
            <a:fillRect/>
          </a:stretch>
        </p:blipFill>
        <p:spPr>
          <a:xfrm>
            <a:off x="4025938" y="2782117"/>
            <a:ext cx="509967" cy="201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1227221"/>
            <a:ext cx="7955280" cy="5036419"/>
          </a:xfrm>
        </p:spPr>
        <p:txBody>
          <a:bodyPr>
            <a:normAutofit/>
          </a:bodyPr>
          <a:lstStyle/>
          <a:p>
            <a:r>
              <a:rPr lang="en-US" altLang="zh-CN" dirty="0"/>
              <a:t>But as CO</a:t>
            </a:r>
            <a:r>
              <a:rPr lang="en-US" altLang="zh-CN" baseline="-25000" dirty="0"/>
              <a:t>2</a:t>
            </a:r>
            <a:r>
              <a:rPr lang="en-US" altLang="zh-CN" dirty="0"/>
              <a:t> dissolves in the ocean, it makes the water more acidic, releasing H</a:t>
            </a:r>
            <a:r>
              <a:rPr lang="en-US" altLang="zh-CN" baseline="30000" dirty="0"/>
              <a:t>+</a:t>
            </a:r>
            <a:r>
              <a:rPr lang="en-US" altLang="zh-CN" dirty="0"/>
              <a:t> that shifts the equilibrium and reduces the concentration of CO</a:t>
            </a:r>
            <a:r>
              <a:rPr lang="en-US" altLang="zh-CN" baseline="-25000" dirty="0"/>
              <a:t>3</a:t>
            </a:r>
            <a:r>
              <a:rPr lang="en-US" altLang="zh-CN" baseline="30000" dirty="0"/>
              <a:t>2–</a:t>
            </a:r>
            <a:r>
              <a:rPr lang="en-US" altLang="zh-CN" dirty="0"/>
              <a:t>. </a:t>
            </a:r>
            <a:endParaRPr lang="en-US" altLang="zh-CN" dirty="0"/>
          </a:p>
          <a:p>
            <a:r>
              <a:rPr lang="en-US" altLang="zh-CN" dirty="0"/>
              <a:t>Coral reefs are directly affected by this, as they depend on the carbonate ion to build their structures, and have shown serious decline with decreasing carbonate levels. </a:t>
            </a:r>
            <a:endParaRPr lang="en-US" altLang="zh-CN" dirty="0"/>
          </a:p>
          <a:p>
            <a:r>
              <a:rPr lang="en-US" altLang="zh-CN" dirty="0"/>
              <a:t>Of potentially greater impact still is the fact that the decrease in pH of the water may set up a feedback loop, reducing the ocean’s buffering capacity and so diminish its ability to take up additional CO</a:t>
            </a:r>
            <a:r>
              <a:rPr lang="en-US" altLang="zh-CN" baseline="-25000" dirty="0"/>
              <a:t>2</a:t>
            </a:r>
            <a:r>
              <a:rPr lang="en-US" altLang="zh-CN" dirty="0"/>
              <a:t> from the atmosphere. </a:t>
            </a:r>
            <a:endParaRPr lang="en-US" altLang="zh-CN" dirty="0"/>
          </a:p>
          <a:p>
            <a:r>
              <a:rPr lang="en-US" altLang="zh-CN" dirty="0"/>
              <a:t>Many research scientists believe that ocean acidification is potentially the most serious of all predicted outcomes of increase in atmospheric CO</a:t>
            </a:r>
            <a:r>
              <a:rPr lang="en-US" altLang="zh-CN" baseline="-25000" dirty="0"/>
              <a:t>2</a:t>
            </a:r>
            <a:r>
              <a:rPr lang="en-US" altLang="zh-CN" dirty="0"/>
              <a:t>.</a:t>
            </a:r>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8305" y="388570"/>
            <a:ext cx="7671335" cy="751606"/>
          </a:xfrm>
        </p:spPr>
        <p:txBody>
          <a:bodyPr>
            <a:normAutofit fontScale="90000"/>
          </a:bodyPr>
          <a:lstStyle/>
          <a:p>
            <a:r>
              <a:rPr lang="en-US" altLang="zh-CN" dirty="0"/>
              <a:t>Mechanism of buffer system</a:t>
            </a:r>
            <a:br>
              <a:rPr lang="en-US" altLang="zh-CN" dirty="0"/>
            </a:br>
            <a:r>
              <a:rPr lang="en-US" altLang="zh-CN" dirty="0"/>
              <a:t>Acidic buffers</a:t>
            </a:r>
            <a:endParaRPr lang="zh-CN" altLang="en-US" dirty="0"/>
          </a:p>
        </p:txBody>
      </p:sp>
      <p:sp>
        <p:nvSpPr>
          <p:cNvPr id="3" name="内容占位符 2"/>
          <p:cNvSpPr>
            <a:spLocks noGrp="1"/>
          </p:cNvSpPr>
          <p:nvPr>
            <p:ph idx="1"/>
          </p:nvPr>
        </p:nvSpPr>
        <p:spPr>
          <a:xfrm>
            <a:off x="594360" y="1540043"/>
            <a:ext cx="7955280" cy="4892040"/>
          </a:xfrm>
        </p:spPr>
        <p:txBody>
          <a:bodyPr/>
          <a:lstStyle/>
          <a:p>
            <a:r>
              <a:rPr lang="en-US" altLang="zh-CN" dirty="0"/>
              <a:t>Composition: </a:t>
            </a:r>
            <a:r>
              <a:rPr lang="en-US" altLang="zh-CN" b="1" dirty="0">
                <a:solidFill>
                  <a:srgbClr val="FF0000"/>
                </a:solidFill>
              </a:rPr>
              <a:t>weak acid &amp; its salt formed from a strong alkali</a:t>
            </a:r>
            <a:r>
              <a:rPr lang="en-US" altLang="zh-CN" dirty="0"/>
              <a:t>, E.g.: CH</a:t>
            </a:r>
            <a:r>
              <a:rPr lang="en-US" altLang="zh-CN" baseline="-25000" dirty="0"/>
              <a:t>3</a:t>
            </a:r>
            <a:r>
              <a:rPr lang="en-US" altLang="zh-CN" dirty="0"/>
              <a:t>COOH &amp; CH</a:t>
            </a:r>
            <a:r>
              <a:rPr lang="en-US" altLang="zh-CN" baseline="-25000" dirty="0"/>
              <a:t>3</a:t>
            </a:r>
            <a:r>
              <a:rPr lang="en-US" altLang="zh-CN" dirty="0"/>
              <a:t>COONa</a:t>
            </a:r>
            <a:endParaRPr lang="en-US" altLang="zh-CN" dirty="0"/>
          </a:p>
          <a:p>
            <a:r>
              <a:rPr lang="en-US" altLang="zh-CN" dirty="0"/>
              <a:t>Existing Equilibria: </a:t>
            </a:r>
            <a:r>
              <a:rPr lang="en-US" altLang="zh-CN" b="1" dirty="0">
                <a:solidFill>
                  <a:srgbClr val="FF0000"/>
                </a:solidFill>
              </a:rPr>
              <a:t>CH</a:t>
            </a:r>
            <a:r>
              <a:rPr lang="en-US" altLang="zh-CN" b="1" baseline="-25000" dirty="0">
                <a:solidFill>
                  <a:srgbClr val="FF0000"/>
                </a:solidFill>
              </a:rPr>
              <a:t>3</a:t>
            </a:r>
            <a:r>
              <a:rPr lang="en-US" altLang="zh-CN" b="1" dirty="0">
                <a:solidFill>
                  <a:srgbClr val="FF0000"/>
                </a:solidFill>
              </a:rPr>
              <a:t>COOH</a:t>
            </a:r>
            <a:r>
              <a:rPr lang="en-US" altLang="zh-CN" dirty="0"/>
              <a:t>         CH</a:t>
            </a:r>
            <a:r>
              <a:rPr lang="en-US" altLang="zh-CN" baseline="-25000" dirty="0"/>
              <a:t>3</a:t>
            </a:r>
            <a:r>
              <a:rPr lang="en-US" altLang="zh-CN" dirty="0"/>
              <a:t>COO</a:t>
            </a:r>
            <a:r>
              <a:rPr lang="en-US" altLang="zh-CN" baseline="30000" dirty="0"/>
              <a:t>-</a:t>
            </a:r>
            <a:r>
              <a:rPr lang="en-US" altLang="zh-CN" dirty="0"/>
              <a:t> + H</a:t>
            </a:r>
            <a:r>
              <a:rPr lang="en-US" altLang="zh-CN" baseline="30000" dirty="0"/>
              <a:t>+</a:t>
            </a:r>
            <a:endParaRPr lang="en-US" altLang="zh-CN" baseline="30000" dirty="0"/>
          </a:p>
          <a:p>
            <a:r>
              <a:rPr lang="en-US" altLang="zh-CN" dirty="0"/>
              <a:t>CH</a:t>
            </a:r>
            <a:r>
              <a:rPr lang="en-US" altLang="zh-CN" baseline="-25000" dirty="0"/>
              <a:t>3</a:t>
            </a:r>
            <a:r>
              <a:rPr lang="en-US" altLang="zh-CN" dirty="0"/>
              <a:t>COONa </a:t>
            </a:r>
            <a:r>
              <a:rPr lang="zh-CN" altLang="en-US" dirty="0"/>
              <a:t>→ </a:t>
            </a:r>
            <a:r>
              <a:rPr lang="en-US" altLang="zh-CN" b="1" dirty="0">
                <a:solidFill>
                  <a:srgbClr val="FF0000"/>
                </a:solidFill>
              </a:rPr>
              <a:t>CH</a:t>
            </a:r>
            <a:r>
              <a:rPr lang="en-US" altLang="zh-CN" b="1" baseline="-25000" dirty="0">
                <a:solidFill>
                  <a:srgbClr val="FF0000"/>
                </a:solidFill>
              </a:rPr>
              <a:t>3</a:t>
            </a:r>
            <a:r>
              <a:rPr lang="en-US" altLang="zh-CN" b="1" dirty="0">
                <a:solidFill>
                  <a:srgbClr val="FF0000"/>
                </a:solidFill>
              </a:rPr>
              <a:t>COO</a:t>
            </a:r>
            <a:r>
              <a:rPr lang="en-US" altLang="zh-CN" b="1" baseline="30000" dirty="0">
                <a:solidFill>
                  <a:srgbClr val="FF0000"/>
                </a:solidFill>
              </a:rPr>
              <a:t>-</a:t>
            </a:r>
            <a:r>
              <a:rPr lang="en-US" altLang="zh-CN" dirty="0"/>
              <a:t> + Na</a:t>
            </a:r>
            <a:r>
              <a:rPr lang="en-US" altLang="zh-CN" baseline="30000" dirty="0"/>
              <a:t>+</a:t>
            </a:r>
            <a:endParaRPr lang="en-US" altLang="zh-CN" dirty="0"/>
          </a:p>
          <a:p>
            <a:r>
              <a:rPr lang="en-US" altLang="zh-CN" dirty="0"/>
              <a:t>Respond to addition of acid: </a:t>
            </a:r>
            <a:endParaRPr lang="en-US" altLang="zh-CN" dirty="0"/>
          </a:p>
          <a:p>
            <a:pPr lvl="1"/>
            <a:r>
              <a:rPr lang="en-US" altLang="zh-CN" b="1" dirty="0">
                <a:solidFill>
                  <a:srgbClr val="FF0000"/>
                </a:solidFill>
              </a:rPr>
              <a:t>CH</a:t>
            </a:r>
            <a:r>
              <a:rPr lang="en-US" altLang="zh-CN" b="1" baseline="-25000" dirty="0">
                <a:solidFill>
                  <a:srgbClr val="FF0000"/>
                </a:solidFill>
              </a:rPr>
              <a:t>3</a:t>
            </a:r>
            <a:r>
              <a:rPr lang="en-US" altLang="zh-CN" b="1" dirty="0">
                <a:solidFill>
                  <a:srgbClr val="FF0000"/>
                </a:solidFill>
              </a:rPr>
              <a:t>COO</a:t>
            </a:r>
            <a:r>
              <a:rPr lang="en-US" altLang="zh-CN" b="1" baseline="30000" dirty="0">
                <a:solidFill>
                  <a:srgbClr val="FF0000"/>
                </a:solidFill>
              </a:rPr>
              <a:t>-</a:t>
            </a:r>
            <a:r>
              <a:rPr lang="en-US" altLang="zh-CN" dirty="0"/>
              <a:t> + H</a:t>
            </a:r>
            <a:r>
              <a:rPr lang="en-US" altLang="zh-CN" baseline="30000" dirty="0"/>
              <a:t>+</a:t>
            </a:r>
            <a:r>
              <a:rPr lang="en-US" altLang="zh-CN" dirty="0"/>
              <a:t>          CH</a:t>
            </a:r>
            <a:r>
              <a:rPr lang="en-US" altLang="zh-CN" baseline="-25000" dirty="0"/>
              <a:t>3</a:t>
            </a:r>
            <a:r>
              <a:rPr lang="en-US" altLang="zh-CN" dirty="0"/>
              <a:t>COOH</a:t>
            </a:r>
            <a:endParaRPr lang="en-US" altLang="zh-CN" dirty="0"/>
          </a:p>
          <a:p>
            <a:r>
              <a:rPr lang="en-US" altLang="zh-CN" dirty="0"/>
              <a:t>Respond to addition of base:</a:t>
            </a:r>
            <a:endParaRPr lang="en-US" altLang="zh-CN" dirty="0"/>
          </a:p>
          <a:p>
            <a:pPr lvl="1"/>
            <a:r>
              <a:rPr lang="en-US" altLang="zh-CN" b="1" dirty="0">
                <a:solidFill>
                  <a:srgbClr val="FF0000"/>
                </a:solidFill>
              </a:rPr>
              <a:t>CH</a:t>
            </a:r>
            <a:r>
              <a:rPr lang="en-US" altLang="zh-CN" b="1" baseline="-25000" dirty="0">
                <a:solidFill>
                  <a:srgbClr val="FF0000"/>
                </a:solidFill>
              </a:rPr>
              <a:t>3</a:t>
            </a:r>
            <a:r>
              <a:rPr lang="en-US" altLang="zh-CN" b="1" dirty="0">
                <a:solidFill>
                  <a:srgbClr val="FF0000"/>
                </a:solidFill>
              </a:rPr>
              <a:t>COOH</a:t>
            </a:r>
            <a:r>
              <a:rPr lang="en-US" altLang="zh-CN" dirty="0"/>
              <a:t> + OH</a:t>
            </a:r>
            <a:r>
              <a:rPr lang="en-US" altLang="zh-CN" baseline="30000" dirty="0"/>
              <a:t>-</a:t>
            </a:r>
            <a:r>
              <a:rPr lang="en-US" altLang="zh-CN" dirty="0"/>
              <a:t>          CH</a:t>
            </a:r>
            <a:r>
              <a:rPr lang="en-US" altLang="zh-CN" baseline="-25000" dirty="0"/>
              <a:t>3</a:t>
            </a:r>
            <a:r>
              <a:rPr lang="en-US" altLang="zh-CN" dirty="0"/>
              <a:t>COO</a:t>
            </a:r>
            <a:r>
              <a:rPr lang="en-US" altLang="zh-CN" baseline="30000" dirty="0"/>
              <a:t>-</a:t>
            </a:r>
            <a:r>
              <a:rPr lang="en-US" altLang="zh-CN" dirty="0"/>
              <a:t> + H</a:t>
            </a:r>
            <a:r>
              <a:rPr lang="en-US" altLang="zh-CN" baseline="-25000" dirty="0"/>
              <a:t>2</a:t>
            </a:r>
            <a:r>
              <a:rPr lang="en-US" altLang="zh-CN" dirty="0"/>
              <a:t>O</a:t>
            </a:r>
            <a:endParaRPr lang="zh-CN" altLang="en-US" dirty="0"/>
          </a:p>
        </p:txBody>
      </p:sp>
      <p:pic>
        <p:nvPicPr>
          <p:cNvPr id="4" name="图片 3"/>
          <p:cNvPicPr>
            <a:picLocks noChangeAspect="1"/>
          </p:cNvPicPr>
          <p:nvPr/>
        </p:nvPicPr>
        <p:blipFill rotWithShape="1">
          <a:blip r:embed="rId1">
            <a:lum bright="-20000" contrast="40000"/>
          </a:blip>
          <a:srcRect t="2" r="14022" b="10656"/>
          <a:stretch>
            <a:fillRect/>
          </a:stretch>
        </p:blipFill>
        <p:spPr>
          <a:xfrm>
            <a:off x="4783927" y="2348981"/>
            <a:ext cx="509967" cy="201715"/>
          </a:xfrm>
          <a:prstGeom prst="rect">
            <a:avLst/>
          </a:prstGeom>
        </p:spPr>
      </p:pic>
      <p:pic>
        <p:nvPicPr>
          <p:cNvPr id="5" name="图片 4"/>
          <p:cNvPicPr>
            <a:picLocks noChangeAspect="1"/>
          </p:cNvPicPr>
          <p:nvPr/>
        </p:nvPicPr>
        <p:blipFill rotWithShape="1">
          <a:blip r:embed="rId1">
            <a:lum bright="-20000" contrast="40000"/>
          </a:blip>
          <a:srcRect t="2" r="14022" b="10656"/>
          <a:stretch>
            <a:fillRect/>
          </a:stretch>
        </p:blipFill>
        <p:spPr>
          <a:xfrm>
            <a:off x="3202312" y="3572192"/>
            <a:ext cx="509967" cy="201715"/>
          </a:xfrm>
          <a:prstGeom prst="rect">
            <a:avLst/>
          </a:prstGeom>
        </p:spPr>
      </p:pic>
      <p:pic>
        <p:nvPicPr>
          <p:cNvPr id="6" name="图片 5"/>
          <p:cNvPicPr>
            <a:picLocks noChangeAspect="1"/>
          </p:cNvPicPr>
          <p:nvPr/>
        </p:nvPicPr>
        <p:blipFill rotWithShape="1">
          <a:blip r:embed="rId1">
            <a:lum bright="-20000" contrast="40000"/>
          </a:blip>
          <a:srcRect t="2" r="14022" b="10656"/>
          <a:stretch>
            <a:fillRect/>
          </a:stretch>
        </p:blipFill>
        <p:spPr>
          <a:xfrm>
            <a:off x="3457295" y="4342807"/>
            <a:ext cx="509967" cy="201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8305" y="388570"/>
            <a:ext cx="7671335" cy="751606"/>
          </a:xfrm>
        </p:spPr>
        <p:txBody>
          <a:bodyPr>
            <a:normAutofit fontScale="90000"/>
          </a:bodyPr>
          <a:lstStyle/>
          <a:p>
            <a:r>
              <a:rPr lang="en-US" altLang="zh-CN" dirty="0"/>
              <a:t>Mechanism of buffer system</a:t>
            </a:r>
            <a:br>
              <a:rPr lang="en-US" altLang="zh-CN" dirty="0"/>
            </a:br>
            <a:r>
              <a:rPr lang="en-US" altLang="zh-CN" dirty="0"/>
              <a:t>Basic buffers</a:t>
            </a:r>
            <a:endParaRPr lang="zh-CN" altLang="en-US" dirty="0"/>
          </a:p>
        </p:txBody>
      </p:sp>
      <p:sp>
        <p:nvSpPr>
          <p:cNvPr id="3" name="内容占位符 2"/>
          <p:cNvSpPr>
            <a:spLocks noGrp="1"/>
          </p:cNvSpPr>
          <p:nvPr>
            <p:ph idx="1"/>
          </p:nvPr>
        </p:nvSpPr>
        <p:spPr>
          <a:xfrm>
            <a:off x="594360" y="1540043"/>
            <a:ext cx="7955280" cy="4892040"/>
          </a:xfrm>
        </p:spPr>
        <p:txBody>
          <a:bodyPr/>
          <a:lstStyle/>
          <a:p>
            <a:r>
              <a:rPr lang="en-US" altLang="zh-CN" dirty="0"/>
              <a:t>Composition: </a:t>
            </a:r>
            <a:r>
              <a:rPr lang="en-US" altLang="zh-CN" b="1" dirty="0">
                <a:solidFill>
                  <a:srgbClr val="FF0000"/>
                </a:solidFill>
              </a:rPr>
              <a:t>weak base &amp; its salt formed from a strong acid</a:t>
            </a:r>
            <a:r>
              <a:rPr lang="en-US" altLang="zh-CN" dirty="0"/>
              <a:t>, E.g.: NH</a:t>
            </a:r>
            <a:r>
              <a:rPr lang="en-US" altLang="zh-CN" baseline="-25000" dirty="0"/>
              <a:t>3</a:t>
            </a:r>
            <a:r>
              <a:rPr lang="en-US" altLang="zh-CN" dirty="0"/>
              <a:t> &amp; NH</a:t>
            </a:r>
            <a:r>
              <a:rPr lang="en-US" altLang="zh-CN" baseline="-25000" dirty="0"/>
              <a:t>4</a:t>
            </a:r>
            <a:r>
              <a:rPr lang="en-US" altLang="zh-CN" dirty="0"/>
              <a:t>Cl</a:t>
            </a:r>
            <a:endParaRPr lang="en-US" altLang="zh-CN" dirty="0"/>
          </a:p>
          <a:p>
            <a:r>
              <a:rPr lang="en-US" altLang="zh-CN" dirty="0"/>
              <a:t>Existing Equilibria: </a:t>
            </a:r>
            <a:r>
              <a:rPr lang="en-US" altLang="zh-CN" b="1" dirty="0">
                <a:solidFill>
                  <a:srgbClr val="FF0000"/>
                </a:solidFill>
              </a:rPr>
              <a:t>NH</a:t>
            </a:r>
            <a:r>
              <a:rPr lang="en-US" altLang="zh-CN" b="1" baseline="-25000" dirty="0">
                <a:solidFill>
                  <a:srgbClr val="FF0000"/>
                </a:solidFill>
              </a:rPr>
              <a:t>3</a:t>
            </a:r>
            <a:r>
              <a:rPr lang="en-US" altLang="zh-CN" b="1" dirty="0">
                <a:solidFill>
                  <a:srgbClr val="FF0000"/>
                </a:solidFill>
              </a:rPr>
              <a:t> </a:t>
            </a:r>
            <a:r>
              <a:rPr lang="en-US" altLang="zh-CN" dirty="0"/>
              <a:t>+ H</a:t>
            </a:r>
            <a:r>
              <a:rPr lang="en-US" altLang="zh-CN" baseline="-25000" dirty="0"/>
              <a:t>2</a:t>
            </a:r>
            <a:r>
              <a:rPr lang="en-US" altLang="zh-CN" dirty="0"/>
              <a:t>O         NH</a:t>
            </a:r>
            <a:r>
              <a:rPr lang="en-US" altLang="zh-CN" baseline="-25000" dirty="0"/>
              <a:t>4</a:t>
            </a:r>
            <a:r>
              <a:rPr lang="en-US" altLang="zh-CN" baseline="30000" dirty="0"/>
              <a:t>+</a:t>
            </a:r>
            <a:r>
              <a:rPr lang="en-US" altLang="zh-CN" dirty="0"/>
              <a:t> + OH</a:t>
            </a:r>
            <a:r>
              <a:rPr lang="en-US" altLang="zh-CN" baseline="30000" dirty="0"/>
              <a:t>-</a:t>
            </a:r>
            <a:endParaRPr lang="en-US" altLang="zh-CN" baseline="30000" dirty="0"/>
          </a:p>
          <a:p>
            <a:r>
              <a:rPr lang="en-US" altLang="zh-CN" dirty="0"/>
              <a:t>NH</a:t>
            </a:r>
            <a:r>
              <a:rPr lang="en-US" altLang="zh-CN" baseline="-25000" dirty="0"/>
              <a:t>4</a:t>
            </a:r>
            <a:r>
              <a:rPr lang="en-US" altLang="zh-CN" dirty="0"/>
              <a:t>Cl </a:t>
            </a:r>
            <a:r>
              <a:rPr lang="zh-CN" altLang="en-US" dirty="0"/>
              <a:t>→ </a:t>
            </a:r>
            <a:r>
              <a:rPr lang="en-US" altLang="zh-CN" b="1" dirty="0">
                <a:solidFill>
                  <a:srgbClr val="FF0000"/>
                </a:solidFill>
              </a:rPr>
              <a:t>NH</a:t>
            </a:r>
            <a:r>
              <a:rPr lang="en-US" altLang="zh-CN" b="1" baseline="-25000" dirty="0">
                <a:solidFill>
                  <a:srgbClr val="FF0000"/>
                </a:solidFill>
              </a:rPr>
              <a:t>4</a:t>
            </a:r>
            <a:r>
              <a:rPr lang="en-US" altLang="zh-CN" b="1" baseline="30000" dirty="0">
                <a:solidFill>
                  <a:srgbClr val="FF0000"/>
                </a:solidFill>
              </a:rPr>
              <a:t>+</a:t>
            </a:r>
            <a:r>
              <a:rPr lang="en-US" altLang="zh-CN" dirty="0"/>
              <a:t> + Cl</a:t>
            </a:r>
            <a:r>
              <a:rPr lang="en-US" altLang="zh-CN" baseline="30000" dirty="0"/>
              <a:t>-</a:t>
            </a:r>
            <a:endParaRPr lang="en-US" altLang="zh-CN" dirty="0"/>
          </a:p>
          <a:p>
            <a:r>
              <a:rPr lang="en-US" altLang="zh-CN" dirty="0"/>
              <a:t>Respond to addition of acid: </a:t>
            </a:r>
            <a:endParaRPr lang="en-US" altLang="zh-CN" dirty="0"/>
          </a:p>
          <a:p>
            <a:pPr lvl="1"/>
            <a:r>
              <a:rPr lang="en-US" altLang="zh-CN" b="1" dirty="0">
                <a:solidFill>
                  <a:srgbClr val="FF0000"/>
                </a:solidFill>
              </a:rPr>
              <a:t>NH</a:t>
            </a:r>
            <a:r>
              <a:rPr lang="en-US" altLang="zh-CN" b="1" baseline="-25000" dirty="0">
                <a:solidFill>
                  <a:srgbClr val="FF0000"/>
                </a:solidFill>
              </a:rPr>
              <a:t>3</a:t>
            </a:r>
            <a:r>
              <a:rPr lang="en-US" altLang="zh-CN" dirty="0"/>
              <a:t> + H</a:t>
            </a:r>
            <a:r>
              <a:rPr lang="en-US" altLang="zh-CN" baseline="30000" dirty="0"/>
              <a:t>+</a:t>
            </a:r>
            <a:r>
              <a:rPr lang="en-US" altLang="zh-CN" dirty="0"/>
              <a:t>          NH</a:t>
            </a:r>
            <a:r>
              <a:rPr lang="en-US" altLang="zh-CN" baseline="-25000" dirty="0"/>
              <a:t>4</a:t>
            </a:r>
            <a:r>
              <a:rPr lang="en-US" altLang="zh-CN" baseline="30000" dirty="0"/>
              <a:t>+</a:t>
            </a:r>
            <a:endParaRPr lang="en-US" altLang="zh-CN" baseline="30000" dirty="0"/>
          </a:p>
          <a:p>
            <a:r>
              <a:rPr lang="en-US" altLang="zh-CN" dirty="0"/>
              <a:t>Respond to addition of base:</a:t>
            </a:r>
            <a:endParaRPr lang="en-US" altLang="zh-CN" dirty="0"/>
          </a:p>
          <a:p>
            <a:pPr lvl="1"/>
            <a:r>
              <a:rPr lang="en-US" altLang="zh-CN" b="1" dirty="0">
                <a:solidFill>
                  <a:srgbClr val="FF0000"/>
                </a:solidFill>
              </a:rPr>
              <a:t>NH</a:t>
            </a:r>
            <a:r>
              <a:rPr lang="en-US" altLang="zh-CN" b="1" baseline="-25000" dirty="0">
                <a:solidFill>
                  <a:srgbClr val="FF0000"/>
                </a:solidFill>
              </a:rPr>
              <a:t>4</a:t>
            </a:r>
            <a:r>
              <a:rPr lang="en-US" altLang="zh-CN" b="1" baseline="30000" dirty="0">
                <a:solidFill>
                  <a:srgbClr val="FF0000"/>
                </a:solidFill>
              </a:rPr>
              <a:t>+</a:t>
            </a:r>
            <a:r>
              <a:rPr lang="en-US" altLang="zh-CN" dirty="0"/>
              <a:t> + OH</a:t>
            </a:r>
            <a:r>
              <a:rPr lang="en-US" altLang="zh-CN" baseline="30000" dirty="0"/>
              <a:t>-</a:t>
            </a:r>
            <a:r>
              <a:rPr lang="en-US" altLang="zh-CN" dirty="0"/>
              <a:t>          NH</a:t>
            </a:r>
            <a:r>
              <a:rPr lang="en-US" altLang="zh-CN" baseline="-25000" dirty="0"/>
              <a:t>3</a:t>
            </a:r>
            <a:r>
              <a:rPr lang="en-US" altLang="zh-CN" dirty="0"/>
              <a:t> + H</a:t>
            </a:r>
            <a:r>
              <a:rPr lang="en-US" altLang="zh-CN" baseline="-25000" dirty="0"/>
              <a:t>2</a:t>
            </a:r>
            <a:r>
              <a:rPr lang="en-US" altLang="zh-CN" dirty="0"/>
              <a:t>O</a:t>
            </a:r>
            <a:endParaRPr lang="en-US" altLang="zh-CN" dirty="0"/>
          </a:p>
          <a:p>
            <a:r>
              <a:rPr lang="en-US" altLang="zh-CN" dirty="0"/>
              <a:t>In summary, </a:t>
            </a:r>
            <a:r>
              <a:rPr lang="en-US" altLang="zh-CN" b="1" dirty="0">
                <a:solidFill>
                  <a:srgbClr val="FF0000"/>
                </a:solidFill>
              </a:rPr>
              <a:t>buffer solutions are a mixture containing both an acid and a base of a weak conjugate pair</a:t>
            </a:r>
            <a:r>
              <a:rPr lang="en-US" altLang="zh-CN" dirty="0"/>
              <a:t>.</a:t>
            </a:r>
            <a:endParaRPr lang="en-US" altLang="zh-CN" dirty="0"/>
          </a:p>
          <a:p>
            <a:r>
              <a:rPr lang="en-US" altLang="zh-CN" b="1" dirty="0">
                <a:solidFill>
                  <a:srgbClr val="FF0000"/>
                </a:solidFill>
              </a:rPr>
              <a:t>The buffer’s acid neutralizes added alkali, and the buffer’s base neutralizes added acid, and so pH change is resisted</a:t>
            </a:r>
            <a:r>
              <a:rPr lang="en-US" altLang="zh-CN" dirty="0"/>
              <a:t>.</a:t>
            </a:r>
            <a:endParaRPr lang="en-US" altLang="zh-CN" dirty="0"/>
          </a:p>
          <a:p>
            <a:endParaRPr lang="zh-CN" altLang="en-US" dirty="0"/>
          </a:p>
          <a:p>
            <a:endParaRPr lang="zh-CN" altLang="en-US" dirty="0"/>
          </a:p>
        </p:txBody>
      </p:sp>
      <p:pic>
        <p:nvPicPr>
          <p:cNvPr id="4" name="图片 3"/>
          <p:cNvPicPr>
            <a:picLocks noChangeAspect="1"/>
          </p:cNvPicPr>
          <p:nvPr/>
        </p:nvPicPr>
        <p:blipFill rotWithShape="1">
          <a:blip r:embed="rId1">
            <a:lum bright="-20000" contrast="40000"/>
          </a:blip>
          <a:srcRect t="2" r="14022" b="10656"/>
          <a:stretch>
            <a:fillRect/>
          </a:stretch>
        </p:blipFill>
        <p:spPr>
          <a:xfrm>
            <a:off x="4783927" y="2348981"/>
            <a:ext cx="509967" cy="201715"/>
          </a:xfrm>
          <a:prstGeom prst="rect">
            <a:avLst/>
          </a:prstGeom>
        </p:spPr>
      </p:pic>
      <p:pic>
        <p:nvPicPr>
          <p:cNvPr id="5" name="图片 4"/>
          <p:cNvPicPr>
            <a:picLocks noChangeAspect="1"/>
          </p:cNvPicPr>
          <p:nvPr/>
        </p:nvPicPr>
        <p:blipFill rotWithShape="1">
          <a:blip r:embed="rId1">
            <a:lum bright="-20000" contrast="40000"/>
          </a:blip>
          <a:srcRect t="2" r="14022" b="10656"/>
          <a:stretch>
            <a:fillRect/>
          </a:stretch>
        </p:blipFill>
        <p:spPr>
          <a:xfrm>
            <a:off x="2528544" y="3572192"/>
            <a:ext cx="509967" cy="201715"/>
          </a:xfrm>
          <a:prstGeom prst="rect">
            <a:avLst/>
          </a:prstGeom>
        </p:spPr>
      </p:pic>
      <p:pic>
        <p:nvPicPr>
          <p:cNvPr id="6" name="图片 5"/>
          <p:cNvPicPr>
            <a:picLocks noChangeAspect="1"/>
          </p:cNvPicPr>
          <p:nvPr/>
        </p:nvPicPr>
        <p:blipFill rotWithShape="1">
          <a:blip r:embed="rId1">
            <a:lum bright="-20000" contrast="40000"/>
          </a:blip>
          <a:srcRect t="2" r="14022" b="10656"/>
          <a:stretch>
            <a:fillRect/>
          </a:stretch>
        </p:blipFill>
        <p:spPr>
          <a:xfrm>
            <a:off x="2783527" y="4342807"/>
            <a:ext cx="509967" cy="201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7853" y="403426"/>
            <a:ext cx="7081787" cy="1293028"/>
          </a:xfrm>
        </p:spPr>
        <p:txBody>
          <a:bodyPr>
            <a:normAutofit/>
          </a:bodyPr>
          <a:lstStyle/>
          <a:p>
            <a:r>
              <a:rPr lang="en-US" altLang="zh-CN" dirty="0"/>
              <a:t>Making buffer solutions</a:t>
            </a:r>
            <a:endParaRPr lang="zh-CN" altLang="en-US" dirty="0"/>
          </a:p>
        </p:txBody>
      </p:sp>
      <p:sp>
        <p:nvSpPr>
          <p:cNvPr id="3" name="内容占位符 2"/>
          <p:cNvSpPr>
            <a:spLocks noGrp="1"/>
          </p:cNvSpPr>
          <p:nvPr>
            <p:ph idx="1"/>
          </p:nvPr>
        </p:nvSpPr>
        <p:spPr>
          <a:xfrm>
            <a:off x="594360" y="1515979"/>
            <a:ext cx="7955280" cy="5089357"/>
          </a:xfrm>
        </p:spPr>
        <p:txBody>
          <a:bodyPr>
            <a:normAutofit lnSpcReduction="10000"/>
          </a:bodyPr>
          <a:lstStyle/>
          <a:p>
            <a:r>
              <a:rPr lang="en-US" altLang="zh-CN" b="1" dirty="0">
                <a:solidFill>
                  <a:srgbClr val="FF0000"/>
                </a:solidFill>
              </a:rPr>
              <a:t>The pH of a buffer is determined by the interactions of its components</a:t>
            </a:r>
            <a:r>
              <a:rPr lang="en-US" altLang="zh-CN" dirty="0"/>
              <a:t>. </a:t>
            </a:r>
            <a:endParaRPr lang="en-US" altLang="zh-CN" dirty="0"/>
          </a:p>
          <a:p>
            <a:r>
              <a:rPr lang="en-US" altLang="zh-CN" dirty="0"/>
              <a:t>Specifically it depends on:</a:t>
            </a:r>
            <a:endParaRPr lang="en-US" altLang="zh-CN" dirty="0"/>
          </a:p>
          <a:p>
            <a:pPr lvl="1"/>
            <a:r>
              <a:rPr lang="en-US" altLang="zh-CN" b="1" dirty="0">
                <a:solidFill>
                  <a:srgbClr val="FF0000"/>
                </a:solidFill>
              </a:rPr>
              <a:t>the p</a:t>
            </a:r>
            <a:r>
              <a:rPr lang="en-US" altLang="zh-CN" b="1" i="1" dirty="0">
                <a:solidFill>
                  <a:srgbClr val="FF0000"/>
                </a:solidFill>
              </a:rPr>
              <a:t>K</a:t>
            </a:r>
            <a:r>
              <a:rPr lang="en-US" altLang="zh-CN" b="1" baseline="-25000" dirty="0">
                <a:solidFill>
                  <a:srgbClr val="FF0000"/>
                </a:solidFill>
              </a:rPr>
              <a:t>a</a:t>
            </a:r>
            <a:r>
              <a:rPr lang="en-US" altLang="zh-CN" b="1" dirty="0">
                <a:solidFill>
                  <a:srgbClr val="FF0000"/>
                </a:solidFill>
              </a:rPr>
              <a:t> or p</a:t>
            </a:r>
            <a:r>
              <a:rPr lang="en-US" altLang="zh-CN" b="1" i="1" dirty="0">
                <a:solidFill>
                  <a:srgbClr val="FF0000"/>
                </a:solidFill>
              </a:rPr>
              <a:t>K</a:t>
            </a:r>
            <a:r>
              <a:rPr lang="en-US" altLang="zh-CN" b="1" baseline="-25000" dirty="0">
                <a:solidFill>
                  <a:srgbClr val="FF0000"/>
                </a:solidFill>
              </a:rPr>
              <a:t>b</a:t>
            </a:r>
            <a:r>
              <a:rPr lang="en-US" altLang="zh-CN" b="1" dirty="0">
                <a:solidFill>
                  <a:srgbClr val="FF0000"/>
                </a:solidFill>
              </a:rPr>
              <a:t> of its acid or base;</a:t>
            </a:r>
            <a:endParaRPr lang="en-US" altLang="zh-CN" b="1" dirty="0">
              <a:solidFill>
                <a:srgbClr val="FF0000"/>
              </a:solidFill>
            </a:endParaRPr>
          </a:p>
          <a:p>
            <a:pPr lvl="1"/>
            <a:r>
              <a:rPr lang="en-US" altLang="zh-CN" b="1" dirty="0">
                <a:solidFill>
                  <a:srgbClr val="FF0000"/>
                </a:solidFill>
              </a:rPr>
              <a:t>the </a:t>
            </a:r>
            <a:r>
              <a:rPr lang="en-US" altLang="zh-CN" b="1" i="1" dirty="0">
                <a:solidFill>
                  <a:srgbClr val="FF0000"/>
                </a:solidFill>
              </a:rPr>
              <a:t>ratio </a:t>
            </a:r>
            <a:r>
              <a:rPr lang="en-US" altLang="zh-CN" b="1" dirty="0">
                <a:solidFill>
                  <a:srgbClr val="FF0000"/>
                </a:solidFill>
              </a:rPr>
              <a:t>of the initial concentrations of acid and salt, or base and salt, used in its preparation</a:t>
            </a:r>
            <a:r>
              <a:rPr lang="en-US" altLang="zh-CN" dirty="0"/>
              <a:t>.</a:t>
            </a:r>
            <a:endParaRPr lang="en-US" altLang="zh-CN" dirty="0"/>
          </a:p>
          <a:p>
            <a:r>
              <a:rPr lang="en-US" altLang="zh-CN" b="1" dirty="0">
                <a:solidFill>
                  <a:srgbClr val="FF0000"/>
                </a:solidFill>
              </a:rPr>
              <a:t>Buffer solutions can be prepared by starting with an acid or base that has a p</a:t>
            </a:r>
            <a:r>
              <a:rPr lang="en-US" altLang="zh-CN" b="1" i="1" dirty="0">
                <a:solidFill>
                  <a:srgbClr val="FF0000"/>
                </a:solidFill>
              </a:rPr>
              <a:t>K</a:t>
            </a:r>
            <a:r>
              <a:rPr lang="en-US" altLang="zh-CN" b="1" baseline="-25000" dirty="0">
                <a:solidFill>
                  <a:srgbClr val="FF0000"/>
                </a:solidFill>
              </a:rPr>
              <a:t>a</a:t>
            </a:r>
            <a:r>
              <a:rPr lang="en-US" altLang="zh-CN" b="1" dirty="0">
                <a:solidFill>
                  <a:srgbClr val="FF0000"/>
                </a:solidFill>
              </a:rPr>
              <a:t> or p</a:t>
            </a:r>
            <a:r>
              <a:rPr lang="en-US" altLang="zh-CN" b="1" i="1" dirty="0">
                <a:solidFill>
                  <a:srgbClr val="FF0000"/>
                </a:solidFill>
              </a:rPr>
              <a:t>K</a:t>
            </a:r>
            <a:r>
              <a:rPr lang="en-US" altLang="zh-CN" b="1" baseline="-25000" dirty="0">
                <a:solidFill>
                  <a:srgbClr val="FF0000"/>
                </a:solidFill>
              </a:rPr>
              <a:t>b</a:t>
            </a:r>
            <a:r>
              <a:rPr lang="en-US" altLang="zh-CN" b="1" dirty="0">
                <a:solidFill>
                  <a:srgbClr val="FF0000"/>
                </a:solidFill>
              </a:rPr>
              <a:t> value as close as possible to the required pH or pOH of the buffer</a:t>
            </a:r>
            <a:r>
              <a:rPr lang="en-US" altLang="zh-CN" dirty="0"/>
              <a:t>. </a:t>
            </a:r>
            <a:endParaRPr lang="en-US" altLang="zh-CN" dirty="0"/>
          </a:p>
          <a:p>
            <a:r>
              <a:rPr lang="en-US" altLang="zh-CN" dirty="0"/>
              <a:t>This is then either:</a:t>
            </a:r>
            <a:endParaRPr lang="en-US" altLang="zh-CN" dirty="0"/>
          </a:p>
          <a:p>
            <a:pPr lvl="1"/>
            <a:r>
              <a:rPr lang="en-US" altLang="zh-CN" b="1" dirty="0">
                <a:solidFill>
                  <a:srgbClr val="FF0000"/>
                </a:solidFill>
              </a:rPr>
              <a:t>mixed with a solution of a salt containing its conjugate OR</a:t>
            </a:r>
            <a:endParaRPr lang="en-US" altLang="zh-CN" b="1" dirty="0">
              <a:solidFill>
                <a:srgbClr val="FF0000"/>
              </a:solidFill>
            </a:endParaRPr>
          </a:p>
          <a:p>
            <a:pPr lvl="1"/>
            <a:r>
              <a:rPr lang="en-US" altLang="zh-CN" b="1" dirty="0">
                <a:solidFill>
                  <a:srgbClr val="FF0000"/>
                </a:solidFill>
              </a:rPr>
              <a:t>partially neutralized by a strong base or acid</a:t>
            </a:r>
            <a:endParaRPr lang="en-US" altLang="zh-CN" b="1" dirty="0">
              <a:solidFill>
                <a:srgbClr val="FF0000"/>
              </a:solidFill>
            </a:endParaRPr>
          </a:p>
          <a:p>
            <a:r>
              <a:rPr lang="en-US" altLang="zh-CN" dirty="0"/>
              <a:t>The neutralization reaction should ensure that approximately one half of the starting acid or base is converted into salt.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3515" y="996315"/>
            <a:ext cx="8769350" cy="22974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p:cNvPicPr>
            <a:picLocks noChangeAspect="1" noChangeArrowheads="1"/>
          </p:cNvPicPr>
          <p:nvPr/>
        </p:nvPicPr>
        <p:blipFill>
          <a:blip r:embed="rId1"/>
          <a:srcRect/>
          <a:stretch>
            <a:fillRect/>
          </a:stretch>
        </p:blipFill>
        <p:spPr bwMode="auto">
          <a:xfrm>
            <a:off x="559549" y="505573"/>
            <a:ext cx="7971764" cy="3084213"/>
          </a:xfrm>
          <a:prstGeom prst="rect">
            <a:avLst/>
          </a:prstGeom>
          <a:noFill/>
          <a:ln w="9525">
            <a:noFill/>
            <a:miter lim="800000"/>
            <a:headEnd/>
            <a:tailEnd/>
          </a:ln>
          <a:effectLst/>
        </p:spPr>
      </p:pic>
      <p:cxnSp>
        <p:nvCxnSpPr>
          <p:cNvPr id="10" name="直接连接符 9"/>
          <p:cNvCxnSpPr/>
          <p:nvPr/>
        </p:nvCxnSpPr>
        <p:spPr>
          <a:xfrm>
            <a:off x="4120552" y="1850845"/>
            <a:ext cx="1779914" cy="1588"/>
          </a:xfrm>
          <a:prstGeom prst="line">
            <a:avLst/>
          </a:prstGeom>
        </p:spPr>
        <p:style>
          <a:lnRef idx="3">
            <a:schemeClr val="accent2"/>
          </a:lnRef>
          <a:fillRef idx="0">
            <a:schemeClr val="accent2"/>
          </a:fillRef>
          <a:effectRef idx="2">
            <a:schemeClr val="accent2"/>
          </a:effectRef>
          <a:fontRef idx="minor">
            <a:schemeClr val="tx1"/>
          </a:fontRef>
        </p:style>
      </p:cxnSp>
      <p:pic>
        <p:nvPicPr>
          <p:cNvPr id="2" name="图片 1"/>
          <p:cNvPicPr>
            <a:picLocks noChangeAspect="1"/>
          </p:cNvPicPr>
          <p:nvPr/>
        </p:nvPicPr>
        <p:blipFill>
          <a:blip r:embed="rId2">
            <a:lum bright="-20000" contrast="40000"/>
          </a:blip>
          <a:stretch>
            <a:fillRect/>
          </a:stretch>
        </p:blipFill>
        <p:spPr>
          <a:xfrm>
            <a:off x="2182713" y="3987622"/>
            <a:ext cx="4725435" cy="14481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91135" y="521335"/>
            <a:ext cx="8761730" cy="442785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1290205"/>
            <a:ext cx="7955280" cy="4973435"/>
          </a:xfrm>
        </p:spPr>
        <p:txBody>
          <a:bodyPr/>
          <a:lstStyle/>
          <a:p>
            <a:r>
              <a:rPr lang="en-US" altLang="zh-CN" b="1" dirty="0">
                <a:solidFill>
                  <a:srgbClr val="FF0000"/>
                </a:solidFill>
              </a:rPr>
              <a:t>Molar ratio of the acid/base and salt</a:t>
            </a:r>
            <a:endParaRPr lang="en-US" altLang="zh-CN" b="1" dirty="0">
              <a:solidFill>
                <a:srgbClr val="FF0000"/>
              </a:solidFill>
            </a:endParaRPr>
          </a:p>
          <a:p>
            <a:r>
              <a:rPr lang="en-US" altLang="zh-CN" dirty="0"/>
              <a:t>As </a:t>
            </a:r>
            <a:r>
              <a:rPr lang="en-US" altLang="zh-CN" b="1" dirty="0">
                <a:solidFill>
                  <a:srgbClr val="FF0000"/>
                </a:solidFill>
              </a:rPr>
              <a:t>the molar ratio of the acid/base and salt changes, the pH of the buffer solution will change correspondingly</a:t>
            </a:r>
            <a:r>
              <a:rPr lang="en-US" altLang="zh-CN" dirty="0"/>
              <a:t>. </a:t>
            </a:r>
            <a:endParaRPr lang="en-US" altLang="zh-CN" dirty="0"/>
          </a:p>
          <a:p>
            <a:r>
              <a:rPr lang="en-US" altLang="zh-CN" dirty="0"/>
              <a:t>This can be calculated as follows:</a:t>
            </a:r>
            <a:endParaRPr lang="en-US" altLang="zh-CN" dirty="0"/>
          </a:p>
          <a:p>
            <a:endParaRPr lang="zh-CN" altLang="en-US" dirty="0"/>
          </a:p>
        </p:txBody>
      </p:sp>
      <p:sp>
        <p:nvSpPr>
          <p:cNvPr id="4" name="标题 1"/>
          <p:cNvSpPr txBox="1"/>
          <p:nvPr/>
        </p:nvSpPr>
        <p:spPr>
          <a:xfrm>
            <a:off x="372979" y="283110"/>
            <a:ext cx="7904747" cy="1007095"/>
          </a:xfrm>
          <a:prstGeom prst="rect">
            <a:avLst/>
          </a:prstGeom>
        </p:spPr>
        <p:txBody>
          <a:bodyPr vert="horz" lIns="91440" tIns="45720" rIns="91440" bIns="45720" rtlCol="0" anchor="ctr">
            <a:normAutofit fontScale="92500" lnSpcReduction="1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altLang="zh-CN" dirty="0" err="1"/>
              <a:t>Ph</a:t>
            </a:r>
            <a:r>
              <a:rPr lang="en-US" altLang="zh-CN" dirty="0"/>
              <a:t> calculation of buffer solutions</a:t>
            </a:r>
            <a:endParaRPr lang="zh-CN" altLang="en-US" dirty="0"/>
          </a:p>
        </p:txBody>
      </p:sp>
      <p:pic>
        <p:nvPicPr>
          <p:cNvPr id="2" name="图片 1"/>
          <p:cNvPicPr>
            <a:picLocks noChangeAspect="1"/>
          </p:cNvPicPr>
          <p:nvPr/>
        </p:nvPicPr>
        <p:blipFill>
          <a:blip r:embed="rId1">
            <a:lum bright="-20000" contrast="40000"/>
          </a:blip>
          <a:stretch>
            <a:fillRect/>
          </a:stretch>
        </p:blipFill>
        <p:spPr>
          <a:xfrm>
            <a:off x="2189246" y="3110402"/>
            <a:ext cx="4573002" cy="546234"/>
          </a:xfrm>
          <a:prstGeom prst="rect">
            <a:avLst/>
          </a:prstGeom>
        </p:spPr>
      </p:pic>
      <p:pic>
        <p:nvPicPr>
          <p:cNvPr id="5" name="图片 4"/>
          <p:cNvPicPr>
            <a:picLocks noChangeAspect="1"/>
          </p:cNvPicPr>
          <p:nvPr/>
        </p:nvPicPr>
        <p:blipFill>
          <a:blip r:embed="rId2">
            <a:lum bright="-20000" contrast="40000"/>
          </a:blip>
          <a:stretch>
            <a:fillRect/>
          </a:stretch>
        </p:blipFill>
        <p:spPr>
          <a:xfrm>
            <a:off x="3406028" y="3620300"/>
            <a:ext cx="2235690" cy="813000"/>
          </a:xfrm>
          <a:prstGeom prst="rect">
            <a:avLst/>
          </a:prstGeom>
        </p:spPr>
      </p:pic>
      <p:pic>
        <p:nvPicPr>
          <p:cNvPr id="6" name="图片 5"/>
          <p:cNvPicPr>
            <a:picLocks noChangeAspect="1"/>
          </p:cNvPicPr>
          <p:nvPr/>
        </p:nvPicPr>
        <p:blipFill>
          <a:blip r:embed="rId3">
            <a:lum bright="-20000" contrast="40000"/>
          </a:blip>
          <a:stretch>
            <a:fillRect/>
          </a:stretch>
        </p:blipFill>
        <p:spPr>
          <a:xfrm>
            <a:off x="1758995" y="4433300"/>
            <a:ext cx="2438934" cy="851110"/>
          </a:xfrm>
          <a:prstGeom prst="rect">
            <a:avLst/>
          </a:prstGeom>
        </p:spPr>
      </p:pic>
      <p:pic>
        <p:nvPicPr>
          <p:cNvPr id="7" name="图片 6"/>
          <p:cNvPicPr>
            <a:picLocks noChangeAspect="1"/>
          </p:cNvPicPr>
          <p:nvPr/>
        </p:nvPicPr>
        <p:blipFill>
          <a:blip r:embed="rId4">
            <a:lum bright="-20000" contrast="40000"/>
          </a:blip>
          <a:stretch>
            <a:fillRect/>
          </a:stretch>
        </p:blipFill>
        <p:spPr>
          <a:xfrm>
            <a:off x="4533498" y="4433300"/>
            <a:ext cx="2540557" cy="901922"/>
          </a:xfrm>
          <a:prstGeom prst="rect">
            <a:avLst/>
          </a:prstGeom>
        </p:spPr>
      </p:pic>
      <p:pic>
        <p:nvPicPr>
          <p:cNvPr id="8" name="图片 7"/>
          <p:cNvPicPr>
            <a:picLocks noChangeAspect="1"/>
          </p:cNvPicPr>
          <p:nvPr/>
        </p:nvPicPr>
        <p:blipFill>
          <a:blip r:embed="rId5">
            <a:lum bright="-20000" contrast="40000"/>
          </a:blip>
          <a:stretch>
            <a:fillRect/>
          </a:stretch>
        </p:blipFill>
        <p:spPr>
          <a:xfrm>
            <a:off x="1385571" y="5284410"/>
            <a:ext cx="6295853" cy="14199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35610" y="204470"/>
            <a:ext cx="7201535" cy="1235710"/>
          </a:xfrm>
          <a:prstGeom prst="rect">
            <a:avLst/>
          </a:prstGeom>
        </p:spPr>
      </p:pic>
      <p:pic>
        <p:nvPicPr>
          <p:cNvPr id="5" name="图片 4"/>
          <p:cNvPicPr>
            <a:picLocks noChangeAspect="1"/>
          </p:cNvPicPr>
          <p:nvPr/>
        </p:nvPicPr>
        <p:blipFill>
          <a:blip r:embed="rId2"/>
          <a:stretch>
            <a:fillRect/>
          </a:stretch>
        </p:blipFill>
        <p:spPr>
          <a:xfrm>
            <a:off x="4076700" y="1073150"/>
            <a:ext cx="2268220" cy="367030"/>
          </a:xfrm>
          <a:prstGeom prst="rect">
            <a:avLst/>
          </a:prstGeom>
        </p:spPr>
      </p:pic>
      <p:pic>
        <p:nvPicPr>
          <p:cNvPr id="6" name="图片 5"/>
          <p:cNvPicPr>
            <a:picLocks noChangeAspect="1"/>
          </p:cNvPicPr>
          <p:nvPr/>
        </p:nvPicPr>
        <p:blipFill>
          <a:blip r:embed="rId3"/>
          <a:srcRect t="25416"/>
          <a:stretch>
            <a:fillRect/>
          </a:stretch>
        </p:blipFill>
        <p:spPr>
          <a:xfrm>
            <a:off x="435610" y="1463040"/>
            <a:ext cx="7201535" cy="2163445"/>
          </a:xfrm>
          <a:prstGeom prst="rect">
            <a:avLst/>
          </a:prstGeom>
        </p:spPr>
      </p:pic>
      <p:pic>
        <p:nvPicPr>
          <p:cNvPr id="7" name="图片 6"/>
          <p:cNvPicPr>
            <a:picLocks noChangeAspect="1"/>
          </p:cNvPicPr>
          <p:nvPr/>
        </p:nvPicPr>
        <p:blipFill>
          <a:blip r:embed="rId4"/>
          <a:stretch>
            <a:fillRect/>
          </a:stretch>
        </p:blipFill>
        <p:spPr>
          <a:xfrm>
            <a:off x="435610" y="3626485"/>
            <a:ext cx="7219315" cy="3168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48945" y="255270"/>
            <a:ext cx="8323580" cy="1038860"/>
          </a:xfrm>
          <a:prstGeom prst="rect">
            <a:avLst/>
          </a:prstGeom>
        </p:spPr>
      </p:pic>
      <p:pic>
        <p:nvPicPr>
          <p:cNvPr id="6" name="图片 5"/>
          <p:cNvPicPr>
            <a:picLocks noChangeAspect="1"/>
          </p:cNvPicPr>
          <p:nvPr/>
        </p:nvPicPr>
        <p:blipFill>
          <a:blip r:embed="rId2"/>
          <a:stretch>
            <a:fillRect/>
          </a:stretch>
        </p:blipFill>
        <p:spPr>
          <a:xfrm>
            <a:off x="448945" y="1294130"/>
            <a:ext cx="8306435" cy="2715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rcRect r="4609"/>
          <a:stretch>
            <a:fillRect/>
          </a:stretch>
        </p:blipFill>
        <p:spPr>
          <a:xfrm>
            <a:off x="174625" y="524510"/>
            <a:ext cx="8714105" cy="781685"/>
          </a:xfrm>
          <a:prstGeom prst="rect">
            <a:avLst/>
          </a:prstGeom>
        </p:spPr>
      </p:pic>
      <p:pic>
        <p:nvPicPr>
          <p:cNvPr id="5" name="图片 4"/>
          <p:cNvPicPr>
            <a:picLocks noChangeAspect="1"/>
          </p:cNvPicPr>
          <p:nvPr/>
        </p:nvPicPr>
        <p:blipFill>
          <a:blip r:embed="rId2"/>
          <a:stretch>
            <a:fillRect/>
          </a:stretch>
        </p:blipFill>
        <p:spPr>
          <a:xfrm>
            <a:off x="174625" y="1306195"/>
            <a:ext cx="8714105" cy="49676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59080" y="1003300"/>
            <a:ext cx="8721725" cy="830580"/>
          </a:xfrm>
          <a:prstGeom prst="rect">
            <a:avLst/>
          </a:prstGeom>
        </p:spPr>
      </p:pic>
      <p:pic>
        <p:nvPicPr>
          <p:cNvPr id="2" name="图片 1"/>
          <p:cNvPicPr>
            <a:picLocks noChangeAspect="1"/>
          </p:cNvPicPr>
          <p:nvPr/>
        </p:nvPicPr>
        <p:blipFill>
          <a:blip r:embed="rId2"/>
          <a:stretch>
            <a:fillRect/>
          </a:stretch>
        </p:blipFill>
        <p:spPr>
          <a:xfrm>
            <a:off x="259080" y="2171700"/>
            <a:ext cx="8676640" cy="2380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13740" y="182245"/>
            <a:ext cx="7760970" cy="1201420"/>
          </a:xfrm>
          <a:prstGeom prst="rect">
            <a:avLst/>
          </a:prstGeom>
        </p:spPr>
      </p:pic>
      <p:pic>
        <p:nvPicPr>
          <p:cNvPr id="5" name="图片 4"/>
          <p:cNvPicPr>
            <a:picLocks noChangeAspect="1"/>
          </p:cNvPicPr>
          <p:nvPr/>
        </p:nvPicPr>
        <p:blipFill>
          <a:blip r:embed="rId2"/>
          <a:stretch>
            <a:fillRect/>
          </a:stretch>
        </p:blipFill>
        <p:spPr>
          <a:xfrm>
            <a:off x="713740" y="1429385"/>
            <a:ext cx="7792720" cy="5204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55345" y="74295"/>
            <a:ext cx="6674485" cy="2335530"/>
          </a:xfrm>
          <a:prstGeom prst="rect">
            <a:avLst/>
          </a:prstGeom>
        </p:spPr>
      </p:pic>
      <p:pic>
        <p:nvPicPr>
          <p:cNvPr id="5" name="图片 4"/>
          <p:cNvPicPr>
            <a:picLocks noChangeAspect="1"/>
          </p:cNvPicPr>
          <p:nvPr/>
        </p:nvPicPr>
        <p:blipFill>
          <a:blip r:embed="rId2"/>
          <a:stretch>
            <a:fillRect/>
          </a:stretch>
        </p:blipFill>
        <p:spPr>
          <a:xfrm>
            <a:off x="855345" y="2409825"/>
            <a:ext cx="6675120" cy="4375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88950" y="187960"/>
            <a:ext cx="7440295" cy="954405"/>
          </a:xfrm>
          <a:prstGeom prst="rect">
            <a:avLst/>
          </a:prstGeom>
        </p:spPr>
      </p:pic>
      <p:pic>
        <p:nvPicPr>
          <p:cNvPr id="5" name="图片 4"/>
          <p:cNvPicPr>
            <a:picLocks noChangeAspect="1"/>
          </p:cNvPicPr>
          <p:nvPr/>
        </p:nvPicPr>
        <p:blipFill>
          <a:blip r:embed="rId2"/>
          <a:stretch>
            <a:fillRect/>
          </a:stretch>
        </p:blipFill>
        <p:spPr>
          <a:xfrm>
            <a:off x="488950" y="1142365"/>
            <a:ext cx="7440295" cy="5596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r="851"/>
          <a:stretch>
            <a:fillRect/>
          </a:stretch>
        </p:blipFill>
        <p:spPr>
          <a:xfrm>
            <a:off x="469900" y="641985"/>
            <a:ext cx="8134350" cy="2476500"/>
          </a:xfrm>
          <a:prstGeom prst="rect">
            <a:avLst/>
          </a:prstGeom>
        </p:spPr>
      </p:pic>
      <p:pic>
        <p:nvPicPr>
          <p:cNvPr id="5" name="图片 4"/>
          <p:cNvPicPr>
            <a:picLocks noChangeAspect="1"/>
          </p:cNvPicPr>
          <p:nvPr/>
        </p:nvPicPr>
        <p:blipFill>
          <a:blip r:embed="rId2"/>
          <a:srcRect l="1468" r="1741"/>
          <a:stretch>
            <a:fillRect/>
          </a:stretch>
        </p:blipFill>
        <p:spPr>
          <a:xfrm>
            <a:off x="470535" y="3118485"/>
            <a:ext cx="8133715" cy="12992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1"/>
          <a:srcRect/>
          <a:stretch>
            <a:fillRect/>
          </a:stretch>
        </p:blipFill>
        <p:spPr bwMode="auto">
          <a:xfrm>
            <a:off x="429256" y="1035348"/>
            <a:ext cx="8165310" cy="4778855"/>
          </a:xfrm>
          <a:prstGeom prst="rect">
            <a:avLst/>
          </a:prstGeom>
          <a:noFill/>
          <a:ln w="9525">
            <a:noFill/>
            <a:miter lim="800000"/>
            <a:headEnd/>
            <a:tailEnd/>
          </a:ln>
          <a:effectLst/>
        </p:spPr>
      </p:pic>
      <p:cxnSp>
        <p:nvCxnSpPr>
          <p:cNvPr id="4" name="直接连接符 3"/>
          <p:cNvCxnSpPr/>
          <p:nvPr/>
        </p:nvCxnSpPr>
        <p:spPr>
          <a:xfrm flipV="1">
            <a:off x="3657600" y="1863304"/>
            <a:ext cx="1794294" cy="17253"/>
          </a:xfrm>
          <a:prstGeom prst="line">
            <a:avLst/>
          </a:prstGeom>
        </p:spPr>
        <p:style>
          <a:lnRef idx="3">
            <a:schemeClr val="accent2"/>
          </a:lnRef>
          <a:fillRef idx="0">
            <a:schemeClr val="accent2"/>
          </a:fillRef>
          <a:effectRef idx="2">
            <a:schemeClr val="accent2"/>
          </a:effectRef>
          <a:fontRef idx="minor">
            <a:schemeClr val="tx1"/>
          </a:fontRef>
        </p:style>
      </p:cxnSp>
      <p:cxnSp>
        <p:nvCxnSpPr>
          <p:cNvPr id="5" name="直接连接符 4"/>
          <p:cNvCxnSpPr/>
          <p:nvPr/>
        </p:nvCxnSpPr>
        <p:spPr>
          <a:xfrm>
            <a:off x="3154395" y="2777706"/>
            <a:ext cx="1521123"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直接连接符 5"/>
          <p:cNvCxnSpPr/>
          <p:nvPr/>
        </p:nvCxnSpPr>
        <p:spPr>
          <a:xfrm>
            <a:off x="814122" y="3175565"/>
            <a:ext cx="1278152" cy="1588"/>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939800" y="70485"/>
            <a:ext cx="6880225" cy="671766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r="359"/>
          <a:stretch>
            <a:fillRect/>
          </a:stretch>
        </p:blipFill>
        <p:spPr>
          <a:xfrm>
            <a:off x="890270" y="194945"/>
            <a:ext cx="7239000" cy="1104265"/>
          </a:xfrm>
          <a:prstGeom prst="rect">
            <a:avLst/>
          </a:prstGeom>
        </p:spPr>
      </p:pic>
      <p:pic>
        <p:nvPicPr>
          <p:cNvPr id="6" name="图片 5"/>
          <p:cNvPicPr>
            <a:picLocks noChangeAspect="1"/>
          </p:cNvPicPr>
          <p:nvPr/>
        </p:nvPicPr>
        <p:blipFill>
          <a:blip r:embed="rId2"/>
          <a:stretch>
            <a:fillRect/>
          </a:stretch>
        </p:blipFill>
        <p:spPr>
          <a:xfrm>
            <a:off x="890270" y="1165225"/>
            <a:ext cx="7239635" cy="556895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1126" y="283110"/>
            <a:ext cx="7358514" cy="1293028"/>
          </a:xfrm>
        </p:spPr>
        <p:txBody>
          <a:bodyPr/>
          <a:lstStyle/>
          <a:p>
            <a:r>
              <a:rPr lang="en-US" altLang="zh-CN" dirty="0"/>
              <a:t>Factors that can influence buffers</a:t>
            </a:r>
            <a:endParaRPr lang="zh-CN" altLang="en-US" dirty="0"/>
          </a:p>
        </p:txBody>
      </p:sp>
      <p:sp>
        <p:nvSpPr>
          <p:cNvPr id="3" name="内容占位符 2"/>
          <p:cNvSpPr>
            <a:spLocks noGrp="1"/>
          </p:cNvSpPr>
          <p:nvPr>
            <p:ph idx="1"/>
          </p:nvPr>
        </p:nvSpPr>
        <p:spPr>
          <a:xfrm>
            <a:off x="594360" y="1744579"/>
            <a:ext cx="7955280" cy="4519061"/>
          </a:xfrm>
        </p:spPr>
        <p:txBody>
          <a:bodyPr>
            <a:normAutofit lnSpcReduction="10000"/>
          </a:bodyPr>
          <a:lstStyle/>
          <a:p>
            <a:r>
              <a:rPr lang="en-US" altLang="zh-CN" b="1" dirty="0">
                <a:solidFill>
                  <a:srgbClr val="FF0000"/>
                </a:solidFill>
              </a:rPr>
              <a:t>Dilution</a:t>
            </a:r>
            <a:endParaRPr lang="en-US" altLang="zh-CN" b="1" dirty="0">
              <a:solidFill>
                <a:srgbClr val="FF0000"/>
              </a:solidFill>
            </a:endParaRPr>
          </a:p>
          <a:p>
            <a:r>
              <a:rPr lang="en-US" altLang="zh-CN" i="1" dirty="0"/>
              <a:t>K</a:t>
            </a:r>
            <a:r>
              <a:rPr lang="en-US" altLang="zh-CN" baseline="-25000" dirty="0"/>
              <a:t>a</a:t>
            </a:r>
            <a:r>
              <a:rPr lang="en-US" altLang="zh-CN" dirty="0"/>
              <a:t> and </a:t>
            </a:r>
            <a:r>
              <a:rPr lang="en-US" altLang="zh-CN" i="1" dirty="0"/>
              <a:t>K</a:t>
            </a:r>
            <a:r>
              <a:rPr lang="en-US" altLang="zh-CN" baseline="-25000" dirty="0"/>
              <a:t>b</a:t>
            </a:r>
            <a:r>
              <a:rPr lang="en-US" altLang="zh-CN" dirty="0"/>
              <a:t> are equilibrium constants and so are not changed by dilution. </a:t>
            </a:r>
            <a:endParaRPr lang="en-US" altLang="zh-CN" dirty="0"/>
          </a:p>
          <a:p>
            <a:r>
              <a:rPr lang="en-US" altLang="zh-CN" dirty="0"/>
              <a:t>Dilution also does not change the </a:t>
            </a:r>
            <a:r>
              <a:rPr lang="en-US" altLang="zh-CN" i="1" dirty="0"/>
              <a:t>ratio </a:t>
            </a:r>
            <a:r>
              <a:rPr lang="en-US" altLang="zh-CN" dirty="0"/>
              <a:t>of acid or base to salt concentration, as both components will be decreased by the same amount. </a:t>
            </a:r>
            <a:endParaRPr lang="en-US" altLang="zh-CN" dirty="0"/>
          </a:p>
          <a:p>
            <a:r>
              <a:rPr lang="en-US" altLang="zh-CN" b="1" dirty="0">
                <a:solidFill>
                  <a:srgbClr val="FF0000"/>
                </a:solidFill>
              </a:rPr>
              <a:t>Therefore diluting a buffer does not change its pH</a:t>
            </a:r>
            <a:r>
              <a:rPr lang="en-US" altLang="zh-CN" dirty="0"/>
              <a:t>.</a:t>
            </a:r>
            <a:endParaRPr lang="en-US" altLang="zh-CN" dirty="0"/>
          </a:p>
          <a:p>
            <a:r>
              <a:rPr lang="en-US" altLang="zh-CN" dirty="0"/>
              <a:t>But, </a:t>
            </a:r>
            <a:r>
              <a:rPr lang="en-US" altLang="zh-CN" b="1" dirty="0">
                <a:solidFill>
                  <a:srgbClr val="FF0000"/>
                </a:solidFill>
              </a:rPr>
              <a:t>diluting a buffer does alter the amount of acid or base it can absorb without significant changes in pH</a:t>
            </a:r>
            <a:r>
              <a:rPr lang="en-US" altLang="zh-CN" dirty="0"/>
              <a:t> – the so-called </a:t>
            </a:r>
            <a:r>
              <a:rPr lang="en-US" altLang="zh-CN" b="1" dirty="0">
                <a:solidFill>
                  <a:srgbClr val="FF0000"/>
                </a:solidFill>
              </a:rPr>
              <a:t>buffering capacity</a:t>
            </a:r>
            <a:r>
              <a:rPr lang="en-US" altLang="zh-CN" dirty="0"/>
              <a:t>. </a:t>
            </a:r>
            <a:endParaRPr lang="en-US" altLang="zh-CN" dirty="0"/>
          </a:p>
          <a:p>
            <a:r>
              <a:rPr lang="en-US" altLang="zh-CN" dirty="0"/>
              <a:t>This depends on the molar concentrations of its components, so decreases as they are lowered by dilution.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1672389"/>
            <a:ext cx="7955280" cy="4591251"/>
          </a:xfrm>
        </p:spPr>
        <p:txBody>
          <a:bodyPr/>
          <a:lstStyle/>
          <a:p>
            <a:r>
              <a:rPr lang="en-US" altLang="zh-CN" b="1" dirty="0">
                <a:solidFill>
                  <a:srgbClr val="FF0000"/>
                </a:solidFill>
              </a:rPr>
              <a:t>Temperature</a:t>
            </a:r>
            <a:endParaRPr lang="en-US" altLang="zh-CN" b="1" dirty="0">
              <a:solidFill>
                <a:srgbClr val="FF0000"/>
              </a:solidFill>
            </a:endParaRPr>
          </a:p>
          <a:p>
            <a:r>
              <a:rPr lang="en-US" altLang="zh-CN" dirty="0"/>
              <a:t>As </a:t>
            </a:r>
            <a:r>
              <a:rPr lang="en-US" altLang="zh-CN" b="1" dirty="0">
                <a:solidFill>
                  <a:srgbClr val="FF0000"/>
                </a:solidFill>
              </a:rPr>
              <a:t>temperature affects the values of K</a:t>
            </a:r>
            <a:r>
              <a:rPr lang="en-US" altLang="zh-CN" b="1" baseline="-25000" dirty="0">
                <a:solidFill>
                  <a:srgbClr val="FF0000"/>
                </a:solidFill>
              </a:rPr>
              <a:t>a</a:t>
            </a:r>
            <a:r>
              <a:rPr lang="en-US" altLang="zh-CN" b="1" dirty="0">
                <a:solidFill>
                  <a:srgbClr val="FF0000"/>
                </a:solidFill>
              </a:rPr>
              <a:t> and K</a:t>
            </a:r>
            <a:r>
              <a:rPr lang="en-US" altLang="zh-CN" b="1" baseline="-25000" dirty="0">
                <a:solidFill>
                  <a:srgbClr val="FF0000"/>
                </a:solidFill>
              </a:rPr>
              <a:t>b</a:t>
            </a:r>
            <a:r>
              <a:rPr lang="en-US" altLang="zh-CN" b="1" dirty="0">
                <a:solidFill>
                  <a:srgbClr val="FF0000"/>
                </a:solidFill>
              </a:rPr>
              <a:t>, it does affect the pH of the buffer</a:t>
            </a:r>
            <a:r>
              <a:rPr lang="en-US" altLang="zh-CN" dirty="0"/>
              <a:t>. </a:t>
            </a:r>
            <a:endParaRPr lang="en-US" altLang="zh-CN" dirty="0"/>
          </a:p>
          <a:p>
            <a:r>
              <a:rPr lang="en-US" altLang="zh-CN" dirty="0"/>
              <a:t>This is why a constant temperature should be maintained in all work involving buffers, such as calibration of pH meters. </a:t>
            </a:r>
            <a:endParaRPr lang="en-US" altLang="zh-CN" dirty="0"/>
          </a:p>
          <a:p>
            <a:r>
              <a:rPr lang="en-US" altLang="zh-CN" dirty="0"/>
              <a:t>Temperature fluctuations must also be minimized in many medical procedures such as blood transfusions, due to the effect on the buffers in the blood.</a:t>
            </a:r>
            <a:endParaRPr lang="zh-CN" altLang="en-US" dirty="0"/>
          </a:p>
        </p:txBody>
      </p:sp>
      <p:sp>
        <p:nvSpPr>
          <p:cNvPr id="4" name="标题 1"/>
          <p:cNvSpPr txBox="1"/>
          <p:nvPr/>
        </p:nvSpPr>
        <p:spPr>
          <a:xfrm>
            <a:off x="1191126" y="283110"/>
            <a:ext cx="7358514"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altLang="zh-CN"/>
              <a:t>Factors that can influence buffers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14960" y="988060"/>
            <a:ext cx="8286750" cy="1257300"/>
          </a:xfrm>
          <a:prstGeom prst="rect">
            <a:avLst/>
          </a:prstGeom>
        </p:spPr>
      </p:pic>
      <p:pic>
        <p:nvPicPr>
          <p:cNvPr id="6" name="内容占位符 5"/>
          <p:cNvPicPr>
            <a:picLocks noChangeAspect="1"/>
          </p:cNvPicPr>
          <p:nvPr>
            <p:ph idx="1"/>
            <p:custDataLst>
              <p:tags r:id="rId2"/>
            </p:custDataLst>
          </p:nvPr>
        </p:nvPicPr>
        <p:blipFill>
          <a:blip r:embed="rId3"/>
          <a:srcRect t="72441" b="21108"/>
          <a:stretch>
            <a:fillRect/>
          </a:stretch>
        </p:blipFill>
        <p:spPr>
          <a:xfrm>
            <a:off x="3666490" y="2935605"/>
            <a:ext cx="4866005" cy="494030"/>
          </a:xfrm>
          <a:prstGeom prst="rect">
            <a:avLst/>
          </a:prstGeom>
        </p:spPr>
      </p:pic>
      <p:pic>
        <p:nvPicPr>
          <p:cNvPr id="7" name="内容占位符 5"/>
          <p:cNvPicPr>
            <a:picLocks noChangeAspect="1"/>
          </p:cNvPicPr>
          <p:nvPr>
            <p:custDataLst>
              <p:tags r:id="rId4"/>
            </p:custDataLst>
          </p:nvPr>
        </p:nvPicPr>
        <p:blipFill>
          <a:blip r:embed="rId3"/>
          <a:srcRect t="21345" b="76368"/>
          <a:stretch>
            <a:fillRect/>
          </a:stretch>
        </p:blipFill>
        <p:spPr>
          <a:xfrm>
            <a:off x="3666490" y="2760345"/>
            <a:ext cx="4870450" cy="175260"/>
          </a:xfrm>
          <a:prstGeom prst="rect">
            <a:avLst/>
          </a:prstGeom>
        </p:spPr>
      </p:pic>
      <p:pic>
        <p:nvPicPr>
          <p:cNvPr id="8" name="内容占位符 5"/>
          <p:cNvPicPr>
            <a:picLocks noChangeAspect="1"/>
          </p:cNvPicPr>
          <p:nvPr>
            <p:custDataLst>
              <p:tags r:id="rId5"/>
            </p:custDataLst>
          </p:nvPr>
        </p:nvPicPr>
        <p:blipFill>
          <a:blip r:embed="rId3"/>
          <a:srcRect t="14904" b="81757"/>
          <a:stretch>
            <a:fillRect/>
          </a:stretch>
        </p:blipFill>
        <p:spPr>
          <a:xfrm>
            <a:off x="3663315" y="2504440"/>
            <a:ext cx="4869180" cy="255905"/>
          </a:xfrm>
          <a:prstGeom prst="rect">
            <a:avLst/>
          </a:prstGeom>
        </p:spPr>
      </p:pic>
      <p:pic>
        <p:nvPicPr>
          <p:cNvPr id="9" name="图片 8"/>
          <p:cNvPicPr>
            <a:picLocks noChangeAspect="1"/>
          </p:cNvPicPr>
          <p:nvPr/>
        </p:nvPicPr>
        <p:blipFill>
          <a:blip r:embed="rId6"/>
          <a:stretch>
            <a:fillRect/>
          </a:stretch>
        </p:blipFill>
        <p:spPr>
          <a:xfrm>
            <a:off x="314960" y="453390"/>
            <a:ext cx="8286115" cy="534670"/>
          </a:xfrm>
          <a:prstGeom prst="rect">
            <a:avLst/>
          </a:prstGeom>
        </p:spPr>
      </p:pic>
      <p:pic>
        <p:nvPicPr>
          <p:cNvPr id="2" name="图片 1"/>
          <p:cNvPicPr>
            <a:picLocks noChangeAspect="1"/>
          </p:cNvPicPr>
          <p:nvPr/>
        </p:nvPicPr>
        <p:blipFill>
          <a:blip r:embed="rId7"/>
          <a:srcRect b="16060"/>
          <a:stretch>
            <a:fillRect/>
          </a:stretch>
        </p:blipFill>
        <p:spPr>
          <a:xfrm>
            <a:off x="314960" y="2504440"/>
            <a:ext cx="3058795" cy="313309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520065" y="560705"/>
            <a:ext cx="8232775" cy="468122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8025" y="168910"/>
            <a:ext cx="7909560" cy="721995"/>
          </a:xfrm>
        </p:spPr>
        <p:txBody>
          <a:bodyPr>
            <a:noAutofit/>
          </a:bodyPr>
          <a:lstStyle/>
          <a:p>
            <a:r>
              <a:rPr lang="en-US" altLang="zh-CN" sz="3200" dirty="0"/>
              <a:t>11.9 Acid-base Titration Curve (higher Level)</a:t>
            </a:r>
            <a:endParaRPr lang="en-US" altLang="zh-CN" sz="3200" dirty="0"/>
          </a:p>
        </p:txBody>
      </p:sp>
      <p:pic>
        <p:nvPicPr>
          <p:cNvPr id="4" name="图片 3"/>
          <p:cNvPicPr>
            <a:picLocks noChangeAspect="1"/>
          </p:cNvPicPr>
          <p:nvPr/>
        </p:nvPicPr>
        <p:blipFill>
          <a:blip r:embed="rId1"/>
          <a:stretch>
            <a:fillRect/>
          </a:stretch>
        </p:blipFill>
        <p:spPr>
          <a:xfrm>
            <a:off x="1073785" y="946150"/>
            <a:ext cx="6870065" cy="1546225"/>
          </a:xfrm>
          <a:prstGeom prst="rect">
            <a:avLst/>
          </a:prstGeom>
        </p:spPr>
      </p:pic>
      <p:pic>
        <p:nvPicPr>
          <p:cNvPr id="6" name="图片 5"/>
          <p:cNvPicPr>
            <a:picLocks noChangeAspect="1"/>
          </p:cNvPicPr>
          <p:nvPr/>
        </p:nvPicPr>
        <p:blipFill>
          <a:blip r:embed="rId2"/>
          <a:stretch>
            <a:fillRect/>
          </a:stretch>
        </p:blipFill>
        <p:spPr>
          <a:xfrm>
            <a:off x="1073785" y="2599055"/>
            <a:ext cx="6880225" cy="414782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764373"/>
            <a:ext cx="6377940" cy="908016"/>
          </a:xfrm>
        </p:spPr>
        <p:txBody>
          <a:bodyPr/>
          <a:lstStyle/>
          <a:p>
            <a:r>
              <a:rPr lang="en-US" altLang="zh-CN" dirty="0"/>
              <a:t>Acid–base titrations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The neutralization reactions between acids and bases described above can be investigated quantitatively using titration.</a:t>
            </a:r>
            <a:endParaRPr lang="en-US" altLang="zh-CN" dirty="0"/>
          </a:p>
          <a:p>
            <a:r>
              <a:rPr lang="en-US" altLang="zh-CN" dirty="0"/>
              <a:t>Controlled volumes of one reactant are added from a </a:t>
            </a:r>
            <a:r>
              <a:rPr lang="en-US" altLang="zh-CN" b="1" dirty="0">
                <a:solidFill>
                  <a:srgbClr val="FF0000"/>
                </a:solidFill>
              </a:rPr>
              <a:t>burette</a:t>
            </a:r>
            <a:r>
              <a:rPr lang="en-US" altLang="zh-CN" b="1" dirty="0"/>
              <a:t> </a:t>
            </a:r>
            <a:r>
              <a:rPr lang="en-US" altLang="zh-CN" dirty="0"/>
              <a:t>to a fixed volume of the other reactant that has been carefully measured using a </a:t>
            </a:r>
            <a:r>
              <a:rPr lang="en-US" altLang="zh-CN" b="1" dirty="0">
                <a:solidFill>
                  <a:srgbClr val="FF0000"/>
                </a:solidFill>
              </a:rPr>
              <a:t>pipette</a:t>
            </a:r>
            <a:r>
              <a:rPr lang="en-US" altLang="zh-CN" b="1" dirty="0"/>
              <a:t> </a:t>
            </a:r>
            <a:r>
              <a:rPr lang="en-US" altLang="zh-CN" dirty="0"/>
              <a:t>and placed in a conical flask. </a:t>
            </a:r>
            <a:endParaRPr lang="en-US" altLang="zh-CN" dirty="0"/>
          </a:p>
          <a:p>
            <a:r>
              <a:rPr lang="en-US" altLang="zh-CN" dirty="0"/>
              <a:t>The reaction between acid and base takes place in the  ask until the </a:t>
            </a:r>
            <a:r>
              <a:rPr lang="en-US" altLang="zh-CN" b="1" dirty="0">
                <a:solidFill>
                  <a:srgbClr val="FF0000"/>
                </a:solidFill>
              </a:rPr>
              <a:t>equivalence point</a:t>
            </a:r>
            <a:r>
              <a:rPr lang="en-US" altLang="zh-CN" b="1" dirty="0"/>
              <a:t> </a:t>
            </a:r>
            <a:r>
              <a:rPr lang="en-US" altLang="zh-CN" dirty="0"/>
              <a:t>or </a:t>
            </a:r>
            <a:r>
              <a:rPr lang="en-US" altLang="zh-CN" b="1" dirty="0">
                <a:solidFill>
                  <a:srgbClr val="FF0000"/>
                </a:solidFill>
              </a:rPr>
              <a:t>stoichiometric point</a:t>
            </a:r>
            <a:r>
              <a:rPr lang="en-US" altLang="zh-CN" b="1" dirty="0"/>
              <a:t> </a:t>
            </a:r>
            <a:r>
              <a:rPr lang="en-US" altLang="zh-CN" dirty="0"/>
              <a:t>is reached, where they exactly neutralize each other. </a:t>
            </a:r>
            <a:endParaRPr lang="en-US" altLang="zh-CN" dirty="0"/>
          </a:p>
          <a:p>
            <a:r>
              <a:rPr lang="en-US" altLang="zh-CN" b="1" dirty="0">
                <a:solidFill>
                  <a:srgbClr val="FF0000"/>
                </a:solidFill>
              </a:rPr>
              <a:t>An indicator or a pH meter</a:t>
            </a:r>
            <a:r>
              <a:rPr lang="en-US" altLang="zh-CN" dirty="0"/>
              <a:t> are used to detect the exact volume needed to reach equivalence.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853" y="998621"/>
            <a:ext cx="2995863" cy="5265019"/>
          </a:xfrm>
        </p:spPr>
        <p:txBody>
          <a:bodyPr>
            <a:normAutofit fontScale="92500" lnSpcReduction="20000"/>
          </a:bodyPr>
          <a:lstStyle/>
          <a:p>
            <a:r>
              <a:rPr lang="en-US" altLang="zh-CN" dirty="0"/>
              <a:t>Addition of base from the burette to an acid in the conical flask containing phenolphthalein indicator. </a:t>
            </a:r>
            <a:endParaRPr lang="en-US" altLang="zh-CN" dirty="0"/>
          </a:p>
          <a:p>
            <a:r>
              <a:rPr lang="en-US" altLang="zh-CN" dirty="0"/>
              <a:t>As the neutralization reaction happens, the change in the pH of the reaction mixture causes a change in the colour of the indicator.</a:t>
            </a:r>
            <a:endParaRPr lang="en-US" altLang="zh-CN" dirty="0"/>
          </a:p>
          <a:p>
            <a:r>
              <a:rPr lang="en-US" altLang="zh-CN" dirty="0"/>
              <a:t>Drop-wise addition of the base ensures that an accurate measure of the equivalence point can be made.</a:t>
            </a:r>
            <a:endParaRPr lang="zh-CN" altLang="en-US" dirty="0"/>
          </a:p>
        </p:txBody>
      </p:sp>
      <p:pic>
        <p:nvPicPr>
          <p:cNvPr id="4" name="图片 3"/>
          <p:cNvPicPr>
            <a:picLocks noChangeAspect="1"/>
          </p:cNvPicPr>
          <p:nvPr/>
        </p:nvPicPr>
        <p:blipFill>
          <a:blip r:embed="rId1"/>
          <a:stretch>
            <a:fillRect/>
          </a:stretch>
        </p:blipFill>
        <p:spPr>
          <a:xfrm>
            <a:off x="3620960" y="144263"/>
            <a:ext cx="4928680" cy="6376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 Curves</a:t>
            </a:r>
            <a:endParaRPr lang="zh-CN" altLang="en-US" dirty="0"/>
          </a:p>
        </p:txBody>
      </p:sp>
      <p:sp>
        <p:nvSpPr>
          <p:cNvPr id="3" name="内容占位符 2"/>
          <p:cNvSpPr>
            <a:spLocks noGrp="1"/>
          </p:cNvSpPr>
          <p:nvPr>
            <p:ph idx="1"/>
          </p:nvPr>
        </p:nvSpPr>
        <p:spPr/>
        <p:txBody>
          <a:bodyPr/>
          <a:lstStyle/>
          <a:p>
            <a:r>
              <a:rPr lang="en-US" altLang="zh-CN" dirty="0"/>
              <a:t>When a base is added to an acid in the neutralization reaction, there is a change in pH as we would expect. </a:t>
            </a:r>
            <a:endParaRPr lang="en-US" altLang="zh-CN" dirty="0"/>
          </a:p>
          <a:p>
            <a:r>
              <a:rPr lang="en-US" altLang="zh-CN" dirty="0"/>
              <a:t>But this change does </a:t>
            </a:r>
            <a:r>
              <a:rPr lang="en-US" altLang="zh-CN" b="1" dirty="0">
                <a:solidFill>
                  <a:srgbClr val="FF0000"/>
                </a:solidFill>
              </a:rPr>
              <a:t>NOT</a:t>
            </a:r>
            <a:r>
              <a:rPr lang="en-US" altLang="zh-CN" dirty="0"/>
              <a:t> show a linear relationship with the volume of base added, partly due to the logarithmic nature of the pH scale.</a:t>
            </a:r>
            <a:endParaRPr lang="en-US" altLang="zh-CN" dirty="0"/>
          </a:p>
          <a:p>
            <a:r>
              <a:rPr lang="en-US" altLang="zh-CN" dirty="0"/>
              <a:t>The easiest way to follow the reaction is to record pH using a pH meter or data-logging device as a function of volume of base added, and plot these values as </a:t>
            </a:r>
            <a:r>
              <a:rPr lang="en-US" altLang="zh-CN" b="1" dirty="0">
                <a:solidFill>
                  <a:srgbClr val="FF0000"/>
                </a:solidFill>
              </a:rPr>
              <a:t>pH curves</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1"/>
          <a:srcRect/>
          <a:stretch>
            <a:fillRect/>
          </a:stretch>
        </p:blipFill>
        <p:spPr bwMode="auto">
          <a:xfrm>
            <a:off x="741600" y="831730"/>
            <a:ext cx="7625429" cy="5310278"/>
          </a:xfrm>
          <a:prstGeom prst="rect">
            <a:avLst/>
          </a:prstGeom>
          <a:noFill/>
          <a:ln w="9525">
            <a:noFill/>
            <a:miter lim="800000"/>
            <a:headEnd/>
            <a:tailEnd/>
          </a:ln>
          <a:effectLst/>
        </p:spPr>
      </p:pic>
      <p:cxnSp>
        <p:nvCxnSpPr>
          <p:cNvPr id="3" name="直接连接符 2"/>
          <p:cNvCxnSpPr/>
          <p:nvPr/>
        </p:nvCxnSpPr>
        <p:spPr>
          <a:xfrm>
            <a:off x="845118" y="1708029"/>
            <a:ext cx="1242471" cy="1588"/>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1165225"/>
            <a:ext cx="7955280" cy="5387340"/>
          </a:xfrm>
        </p:spPr>
        <p:txBody>
          <a:bodyPr>
            <a:normAutofit/>
          </a:bodyPr>
          <a:lstStyle/>
          <a:p>
            <a:r>
              <a:rPr lang="en-US" altLang="zh-CN" dirty="0"/>
              <a:t>It is found that in most titrations </a:t>
            </a:r>
            <a:r>
              <a:rPr lang="en-US" altLang="zh-CN" b="1" dirty="0">
                <a:solidFill>
                  <a:srgbClr val="FF0000"/>
                </a:solidFill>
              </a:rPr>
              <a:t>a big jump in pH</a:t>
            </a:r>
            <a:r>
              <a:rPr lang="en-US" altLang="zh-CN" dirty="0"/>
              <a:t> occurs at equivalence, and this is known as the </a:t>
            </a:r>
            <a:r>
              <a:rPr lang="en-US" altLang="zh-CN" b="1" dirty="0">
                <a:solidFill>
                  <a:srgbClr val="FF0000"/>
                </a:solidFill>
              </a:rPr>
              <a:t>point of inflection</a:t>
            </a:r>
            <a:r>
              <a:rPr lang="en-US" altLang="zh-CN" dirty="0"/>
              <a:t>. </a:t>
            </a:r>
            <a:endParaRPr lang="en-US" altLang="zh-CN" dirty="0"/>
          </a:p>
          <a:p>
            <a:r>
              <a:rPr lang="en-US" altLang="zh-CN" dirty="0">
                <a:sym typeface="+mn-ea"/>
              </a:rPr>
              <a:t>The equivalence point occurs when stoichiometrically equivalent amounts of acid and base have reacted together. </a:t>
            </a:r>
            <a:endParaRPr lang="en-US" altLang="zh-CN" dirty="0"/>
          </a:p>
          <a:p>
            <a:r>
              <a:rPr lang="en-US" altLang="zh-CN" dirty="0"/>
              <a:t>The equivalence point is determined as being halfway up this jump.</a:t>
            </a:r>
            <a:endParaRPr lang="en-US" altLang="zh-CN" dirty="0"/>
          </a:p>
          <a:p>
            <a:r>
              <a:rPr lang="en-US" altLang="zh-CN" dirty="0"/>
              <a:t>At this point the solution contains salt and water only.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rcRect r="51008" b="6392"/>
          <a:stretch>
            <a:fillRect/>
          </a:stretch>
        </p:blipFill>
        <p:spPr>
          <a:xfrm>
            <a:off x="1267460" y="349250"/>
            <a:ext cx="5777865" cy="5765165"/>
          </a:xfrm>
          <a:prstGeom prst="rect">
            <a:avLst/>
          </a:prstGeom>
          <a:noFill/>
          <a:ln w="9525">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Strong acid and strong base</a:t>
            </a:r>
            <a:endParaRPr lang="zh-CN" altLang="en-US" dirty="0"/>
          </a:p>
        </p:txBody>
      </p:sp>
      <p:sp>
        <p:nvSpPr>
          <p:cNvPr id="3" name="内容占位符 2"/>
          <p:cNvSpPr>
            <a:spLocks noGrp="1"/>
          </p:cNvSpPr>
          <p:nvPr>
            <p:ph idx="1"/>
          </p:nvPr>
        </p:nvSpPr>
        <p:spPr/>
        <p:txBody>
          <a:bodyPr>
            <a:normAutofit/>
          </a:bodyPr>
          <a:lstStyle/>
          <a:p>
            <a:r>
              <a:rPr lang="en-US" altLang="zh-CN" dirty="0"/>
              <a:t>HCl(aq) + NaOH(aq) </a:t>
            </a:r>
            <a:r>
              <a:rPr lang="zh-CN" altLang="en-US" dirty="0"/>
              <a:t>→</a:t>
            </a:r>
            <a:r>
              <a:rPr lang="en-US" altLang="zh-CN" dirty="0"/>
              <a:t> NaCl(aq) + H2O(l)</a:t>
            </a:r>
            <a:endParaRPr lang="en-US" altLang="zh-CN" dirty="0"/>
          </a:p>
          <a:p>
            <a:r>
              <a:rPr lang="en-US" altLang="zh-CN" dirty="0"/>
              <a:t>pH at equivalence = 7 as neither ion hydrolyses appreciably.</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lum bright="-20000" contrast="40000"/>
          </a:blip>
          <a:srcRect r="636"/>
          <a:stretch>
            <a:fillRect/>
          </a:stretch>
        </p:blipFill>
        <p:spPr>
          <a:xfrm>
            <a:off x="0" y="508389"/>
            <a:ext cx="9144000" cy="5519432"/>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902368"/>
            <a:ext cx="7955280" cy="5361272"/>
          </a:xfrm>
        </p:spPr>
        <p:txBody>
          <a:bodyPr>
            <a:normAutofit/>
          </a:bodyPr>
          <a:lstStyle/>
          <a:p>
            <a:r>
              <a:rPr lang="en-US" altLang="zh-CN" dirty="0"/>
              <a:t>The calculations in the table above are a sample to show the reasons for the shape of the pH curve. </a:t>
            </a:r>
            <a:endParaRPr lang="en-US" altLang="zh-CN" dirty="0"/>
          </a:p>
          <a:p>
            <a:r>
              <a:rPr lang="en-US" altLang="zh-CN" dirty="0"/>
              <a:t>In this example we assume full dissociation because these are strong acids and bases. </a:t>
            </a:r>
            <a:endParaRPr lang="en-US" altLang="zh-CN" dirty="0"/>
          </a:p>
          <a:p>
            <a:r>
              <a:rPr lang="en-US" altLang="zh-CN" dirty="0"/>
              <a:t>Note also that as the base is added to the acid, neutralization of some of the acid occurs, while excess acid remains – until equivalence where the amounts of acid and base have fully reacted. </a:t>
            </a:r>
            <a:endParaRPr lang="en-US" altLang="zh-CN" dirty="0"/>
          </a:p>
          <a:p>
            <a:r>
              <a:rPr lang="en-US" altLang="zh-CN" dirty="0"/>
              <a:t>After equivalence the mixture contains excess base. </a:t>
            </a:r>
            <a:endParaRPr lang="en-US" altLang="zh-CN" dirty="0"/>
          </a:p>
          <a:p>
            <a:r>
              <a:rPr lang="en-US" altLang="zh-CN" dirty="0"/>
              <a:t>As the volume changes during the addition, this must be taken into account in determining the concentrations.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4102768"/>
            <a:ext cx="7955280" cy="2406316"/>
          </a:xfrm>
        </p:spPr>
        <p:txBody>
          <a:bodyPr>
            <a:normAutofit fontScale="92500"/>
          </a:bodyPr>
          <a:lstStyle/>
          <a:p>
            <a:r>
              <a:rPr lang="en-US" altLang="zh-CN" b="1" dirty="0"/>
              <a:t>1 </a:t>
            </a:r>
            <a:r>
              <a:rPr lang="en-US" altLang="zh-CN" dirty="0"/>
              <a:t>initial pH = 1 (pH of strong acid);</a:t>
            </a:r>
            <a:endParaRPr lang="en-US" altLang="zh-CN" dirty="0"/>
          </a:p>
          <a:p>
            <a:r>
              <a:rPr lang="en-US" altLang="zh-CN" b="1" dirty="0"/>
              <a:t>2 </a:t>
            </a:r>
            <a:r>
              <a:rPr lang="en-US" altLang="zh-CN" dirty="0"/>
              <a:t>pH changes only gradually until equivalence;</a:t>
            </a:r>
            <a:endParaRPr lang="en-US" altLang="zh-CN" dirty="0"/>
          </a:p>
          <a:p>
            <a:r>
              <a:rPr lang="en-US" altLang="zh-CN" b="1" dirty="0"/>
              <a:t>3 </a:t>
            </a:r>
            <a:r>
              <a:rPr lang="en-US" altLang="zh-CN" b="1" dirty="0">
                <a:solidFill>
                  <a:srgbClr val="FF0000"/>
                </a:solidFill>
              </a:rPr>
              <a:t>very sharp jump in pH at equivalence: from pH 3 to pH 11</a:t>
            </a:r>
            <a:r>
              <a:rPr lang="en-US" altLang="zh-CN" dirty="0"/>
              <a:t>;</a:t>
            </a:r>
            <a:endParaRPr lang="en-US" altLang="zh-CN" dirty="0"/>
          </a:p>
          <a:p>
            <a:r>
              <a:rPr lang="en-US" altLang="zh-CN" b="1" dirty="0"/>
              <a:t>4 </a:t>
            </a:r>
            <a:r>
              <a:rPr lang="en-US" altLang="zh-CN" dirty="0"/>
              <a:t>after equivalence the curve flattens out at a high value (pH of strong base).</a:t>
            </a:r>
            <a:endParaRPr lang="en-US" altLang="zh-CN" dirty="0"/>
          </a:p>
          <a:p>
            <a:r>
              <a:rPr lang="en-US" altLang="zh-CN" b="1" dirty="0"/>
              <a:t>5 pH at equivalence = 7</a:t>
            </a:r>
            <a:r>
              <a:rPr lang="en-US" altLang="zh-CN" dirty="0"/>
              <a:t>.</a:t>
            </a:r>
            <a:endParaRPr lang="zh-CN" altLang="en-US" dirty="0"/>
          </a:p>
        </p:txBody>
      </p:sp>
      <p:pic>
        <p:nvPicPr>
          <p:cNvPr id="4" name="图片 3"/>
          <p:cNvPicPr>
            <a:picLocks noChangeAspect="1"/>
          </p:cNvPicPr>
          <p:nvPr/>
        </p:nvPicPr>
        <p:blipFill>
          <a:blip r:embed="rId1"/>
          <a:stretch>
            <a:fillRect/>
          </a:stretch>
        </p:blipFill>
        <p:spPr>
          <a:xfrm>
            <a:off x="2358189" y="251541"/>
            <a:ext cx="4728912" cy="3809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Weak acid and strong base</a:t>
            </a:r>
            <a:endParaRPr lang="zh-CN" altLang="en-US" dirty="0"/>
          </a:p>
        </p:txBody>
      </p:sp>
      <p:sp>
        <p:nvSpPr>
          <p:cNvPr id="3" name="内容占位符 2"/>
          <p:cNvSpPr>
            <a:spLocks noGrp="1"/>
          </p:cNvSpPr>
          <p:nvPr>
            <p:ph idx="1"/>
          </p:nvPr>
        </p:nvSpPr>
        <p:spPr>
          <a:xfrm>
            <a:off x="324853" y="2194560"/>
            <a:ext cx="8542421" cy="4069080"/>
          </a:xfrm>
        </p:spPr>
        <p:txBody>
          <a:bodyPr/>
          <a:lstStyle/>
          <a:p>
            <a:r>
              <a:rPr lang="pt-BR" altLang="zh-CN" dirty="0"/>
              <a:t>CH</a:t>
            </a:r>
            <a:r>
              <a:rPr lang="pt-BR" altLang="zh-CN" baseline="-25000" dirty="0"/>
              <a:t>3</a:t>
            </a:r>
            <a:r>
              <a:rPr lang="pt-BR" altLang="zh-CN" dirty="0"/>
              <a:t>COOH (aq) + NaOH (aq)        CH</a:t>
            </a:r>
            <a:r>
              <a:rPr lang="pt-BR" altLang="zh-CN" baseline="-25000" dirty="0"/>
              <a:t>3</a:t>
            </a:r>
            <a:r>
              <a:rPr lang="pt-BR" altLang="zh-CN" dirty="0"/>
              <a:t>COONa (aq) + H</a:t>
            </a:r>
            <a:r>
              <a:rPr lang="pt-BR" altLang="zh-CN" baseline="-25000" dirty="0"/>
              <a:t>2</a:t>
            </a:r>
            <a:r>
              <a:rPr lang="pt-BR" altLang="zh-CN" dirty="0"/>
              <a:t>O (l)</a:t>
            </a:r>
            <a:endParaRPr lang="pt-BR" altLang="zh-CN" dirty="0"/>
          </a:p>
          <a:p>
            <a:r>
              <a:rPr lang="en-US" altLang="zh-CN" dirty="0"/>
              <a:t>pH at equivalence &gt; 7 as the anion hydrolysis releases OH</a:t>
            </a:r>
            <a:r>
              <a:rPr lang="en-US" altLang="zh-CN" baseline="30000" dirty="0"/>
              <a:t>–</a:t>
            </a:r>
            <a:r>
              <a:rPr lang="en-US" altLang="zh-CN" dirty="0"/>
              <a:t>.</a:t>
            </a:r>
            <a:endParaRPr lang="en-US" altLang="zh-CN" dirty="0"/>
          </a:p>
          <a:p>
            <a:endParaRPr lang="zh-CN" altLang="en-US" dirty="0"/>
          </a:p>
        </p:txBody>
      </p:sp>
      <p:pic>
        <p:nvPicPr>
          <p:cNvPr id="4" name="图片 3"/>
          <p:cNvPicPr>
            <a:picLocks noChangeAspect="1"/>
          </p:cNvPicPr>
          <p:nvPr/>
        </p:nvPicPr>
        <p:blipFill rotWithShape="1">
          <a:blip r:embed="rId1">
            <a:lum bright="-20000" contrast="40000"/>
          </a:blip>
          <a:srcRect t="2" r="14022" b="10656"/>
          <a:stretch>
            <a:fillRect/>
          </a:stretch>
        </p:blipFill>
        <p:spPr>
          <a:xfrm>
            <a:off x="4615485" y="2248123"/>
            <a:ext cx="509967" cy="201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4138862"/>
            <a:ext cx="7955280" cy="2406316"/>
          </a:xfrm>
        </p:spPr>
        <p:txBody>
          <a:bodyPr>
            <a:normAutofit fontScale="85000" lnSpcReduction="20000"/>
          </a:bodyPr>
          <a:lstStyle/>
          <a:p>
            <a:r>
              <a:rPr lang="en-US" altLang="zh-CN" b="1" dirty="0"/>
              <a:t>1 </a:t>
            </a:r>
            <a:r>
              <a:rPr lang="en-US" altLang="zh-CN" b="1" dirty="0">
                <a:solidFill>
                  <a:srgbClr val="FF0000"/>
                </a:solidFill>
              </a:rPr>
              <a:t>initial pH fairly high</a:t>
            </a:r>
            <a:r>
              <a:rPr lang="en-US" altLang="zh-CN" dirty="0"/>
              <a:t> (pH of weak acid);</a:t>
            </a:r>
            <a:endParaRPr lang="en-US" altLang="zh-CN" dirty="0"/>
          </a:p>
          <a:p>
            <a:r>
              <a:rPr lang="en-US" altLang="zh-CN" b="1" dirty="0"/>
              <a:t>2 </a:t>
            </a:r>
            <a:r>
              <a:rPr lang="en-US" altLang="zh-CN" dirty="0"/>
              <a:t>pH stays relatively constant until equivalence – labelled as buffer region;</a:t>
            </a:r>
            <a:endParaRPr lang="en-US" altLang="zh-CN" dirty="0"/>
          </a:p>
          <a:p>
            <a:r>
              <a:rPr lang="en-US" altLang="zh-CN" b="1" dirty="0"/>
              <a:t>3 </a:t>
            </a:r>
            <a:r>
              <a:rPr lang="en-US" altLang="zh-CN" b="1" dirty="0">
                <a:solidFill>
                  <a:srgbClr val="FF0000"/>
                </a:solidFill>
              </a:rPr>
              <a:t>jump in pH at equivalence from about pH 7.0–11.0</a:t>
            </a:r>
            <a:r>
              <a:rPr lang="en-US" altLang="zh-CN" dirty="0"/>
              <a:t>, which is not as much of a jump as for a strong acid–strong base titration;</a:t>
            </a:r>
            <a:endParaRPr lang="en-US" altLang="zh-CN" dirty="0"/>
          </a:p>
          <a:p>
            <a:r>
              <a:rPr lang="en-US" altLang="zh-CN" b="1" dirty="0"/>
              <a:t>4 </a:t>
            </a:r>
            <a:r>
              <a:rPr lang="en-US" altLang="zh-CN" dirty="0"/>
              <a:t>after equivalence the curve flattens out at a high value (pH of strong base);</a:t>
            </a:r>
            <a:endParaRPr lang="en-US" altLang="zh-CN" dirty="0"/>
          </a:p>
          <a:p>
            <a:r>
              <a:rPr lang="en-US" altLang="zh-CN" b="1" dirty="0"/>
              <a:t>5 </a:t>
            </a:r>
            <a:r>
              <a:rPr lang="en-US" altLang="zh-CN" b="1" dirty="0">
                <a:solidFill>
                  <a:srgbClr val="FF0000"/>
                </a:solidFill>
              </a:rPr>
              <a:t>pH at equivalence is &gt; 7</a:t>
            </a:r>
            <a:r>
              <a:rPr lang="en-US" altLang="zh-CN" dirty="0"/>
              <a:t>.</a:t>
            </a:r>
            <a:endParaRPr lang="zh-CN" altLang="en-US" dirty="0"/>
          </a:p>
        </p:txBody>
      </p:sp>
      <p:pic>
        <p:nvPicPr>
          <p:cNvPr id="2" name="图片 1"/>
          <p:cNvPicPr>
            <a:picLocks noChangeAspect="1"/>
          </p:cNvPicPr>
          <p:nvPr/>
        </p:nvPicPr>
        <p:blipFill>
          <a:blip r:embed="rId1"/>
          <a:stretch>
            <a:fillRect/>
          </a:stretch>
        </p:blipFill>
        <p:spPr>
          <a:xfrm>
            <a:off x="1650360" y="152096"/>
            <a:ext cx="5843280" cy="39506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854242"/>
            <a:ext cx="7955280" cy="5409398"/>
          </a:xfrm>
        </p:spPr>
        <p:txBody>
          <a:bodyPr>
            <a:normAutofit/>
          </a:bodyPr>
          <a:lstStyle/>
          <a:p>
            <a:r>
              <a:rPr lang="en-US" altLang="zh-CN" dirty="0"/>
              <a:t>The reaction mixture after addition of 25 cm</a:t>
            </a:r>
            <a:r>
              <a:rPr lang="en-US" altLang="zh-CN" baseline="30000" dirty="0"/>
              <a:t>3</a:t>
            </a:r>
            <a:r>
              <a:rPr lang="en-US" altLang="zh-CN" dirty="0"/>
              <a:t> of base is of particular interest. </a:t>
            </a:r>
            <a:endParaRPr lang="en-US" altLang="zh-CN" dirty="0"/>
          </a:p>
          <a:p>
            <a:r>
              <a:rPr lang="en-US" altLang="zh-CN" dirty="0"/>
              <a:t>It is labelled as the </a:t>
            </a:r>
            <a:r>
              <a:rPr lang="en-US" altLang="zh-CN" b="1" dirty="0">
                <a:solidFill>
                  <a:srgbClr val="FF0000"/>
                </a:solidFill>
              </a:rPr>
              <a:t>half-equivalence point</a:t>
            </a:r>
            <a:r>
              <a:rPr lang="en-US" altLang="zh-CN" dirty="0"/>
              <a:t> in the graph as it represents where </a:t>
            </a:r>
            <a:r>
              <a:rPr lang="en-US" altLang="zh-CN" b="1" dirty="0">
                <a:solidFill>
                  <a:srgbClr val="FF0000"/>
                </a:solidFill>
              </a:rPr>
              <a:t>exactly half of the acid has been neutralized by base and converted into salt, while the other half of the acid in the flask remains unreacted</a:t>
            </a:r>
            <a:r>
              <a:rPr lang="en-US" altLang="zh-CN" dirty="0"/>
              <a:t>. This mixture, having equal quantities of a weak acid and its salt, is therefore a </a:t>
            </a:r>
            <a:r>
              <a:rPr lang="en-US" altLang="zh-CN" b="1" dirty="0">
                <a:solidFill>
                  <a:srgbClr val="FF0000"/>
                </a:solidFill>
              </a:rPr>
              <a:t>buffer</a:t>
            </a:r>
            <a:r>
              <a:rPr lang="en-US" altLang="zh-CN" dirty="0"/>
              <a:t>. </a:t>
            </a:r>
            <a:endParaRPr lang="en-US" altLang="zh-CN" dirty="0"/>
          </a:p>
          <a:p>
            <a:r>
              <a:rPr lang="en-US" altLang="zh-CN" dirty="0"/>
              <a:t>This explains why the pH in this region is shown to be </a:t>
            </a:r>
            <a:r>
              <a:rPr lang="en-US" altLang="zh-CN" b="1" dirty="0">
                <a:solidFill>
                  <a:srgbClr val="FF0000"/>
                </a:solidFill>
              </a:rPr>
              <a:t>relatively resistant to change in pH on the addition of small amounts of base</a:t>
            </a:r>
            <a:r>
              <a:rPr lang="en-US" altLang="zh-CN" dirty="0"/>
              <a:t> and why it is labelled as the buffer region in the graph above.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786865"/>
            <a:ext cx="7955280" cy="5698156"/>
          </a:xfrm>
        </p:spPr>
        <p:txBody>
          <a:bodyPr>
            <a:normAutofit lnSpcReduction="10000"/>
          </a:bodyPr>
          <a:lstStyle/>
          <a:p>
            <a:r>
              <a:rPr lang="en-US" altLang="zh-CN" dirty="0"/>
              <a:t>The pH </a:t>
            </a:r>
            <a:r>
              <a:rPr lang="en-US" altLang="zh-CN" b="1" dirty="0">
                <a:solidFill>
                  <a:srgbClr val="FF0000"/>
                </a:solidFill>
              </a:rPr>
              <a:t>at the half-equivalence point </a:t>
            </a:r>
            <a:r>
              <a:rPr lang="en-US" altLang="zh-CN" dirty="0"/>
              <a:t>gives us an easy way to calculate p</a:t>
            </a:r>
            <a:r>
              <a:rPr lang="en-US" altLang="zh-CN" i="1" dirty="0"/>
              <a:t>K</a:t>
            </a:r>
            <a:r>
              <a:rPr lang="en-US" altLang="zh-CN" baseline="-25000" dirty="0"/>
              <a:t>a</a:t>
            </a:r>
            <a:r>
              <a:rPr lang="en-US" altLang="zh-CN" dirty="0"/>
              <a:t>. </a:t>
            </a:r>
            <a:endParaRPr lang="en-US" altLang="zh-CN" dirty="0"/>
          </a:p>
          <a:p>
            <a:r>
              <a:rPr lang="en-US" altLang="zh-CN" dirty="0"/>
              <a:t>Because at this point [acid] = [salt], we can substitute these values into the equilibrium expression of the acid:</a:t>
            </a:r>
            <a:endParaRPr lang="en-US" altLang="zh-CN" dirty="0"/>
          </a:p>
          <a:p>
            <a:endParaRPr lang="en-US" altLang="zh-CN" dirty="0"/>
          </a:p>
          <a:p>
            <a:endParaRPr lang="en-US" altLang="zh-CN" dirty="0"/>
          </a:p>
          <a:p>
            <a:endParaRPr lang="en-US" altLang="zh-CN" dirty="0"/>
          </a:p>
          <a:p>
            <a:r>
              <a:rPr lang="en-US" altLang="zh-CN" dirty="0"/>
              <a:t>so if we assume that [acid] = [HA] and [salt] = [A</a:t>
            </a:r>
            <a:r>
              <a:rPr lang="en-US" altLang="zh-CN" baseline="30000" dirty="0"/>
              <a:t>–</a:t>
            </a:r>
            <a:r>
              <a:rPr lang="en-US" altLang="zh-CN" dirty="0"/>
              <a:t>], then [HA] = [A</a:t>
            </a:r>
            <a:r>
              <a:rPr lang="en-US" altLang="zh-CN" baseline="30000" dirty="0"/>
              <a:t>–</a:t>
            </a:r>
            <a:r>
              <a:rPr lang="en-US" altLang="zh-CN" dirty="0"/>
              <a:t>] and so we can cancel these terms in the equilibrium expression:</a:t>
            </a:r>
            <a:endParaRPr lang="en-US" altLang="zh-CN" dirty="0"/>
          </a:p>
          <a:p>
            <a:r>
              <a:rPr lang="en-US" altLang="zh-CN" dirty="0"/>
              <a:t> </a:t>
            </a:r>
            <a:r>
              <a:rPr lang="en-US" altLang="zh-CN" b="1" i="1" dirty="0">
                <a:solidFill>
                  <a:srgbClr val="FF0000"/>
                </a:solidFill>
              </a:rPr>
              <a:t>K</a:t>
            </a:r>
            <a:r>
              <a:rPr lang="en-US" altLang="zh-CN" b="1" baseline="-25000" dirty="0">
                <a:solidFill>
                  <a:srgbClr val="FF0000"/>
                </a:solidFill>
              </a:rPr>
              <a:t>a</a:t>
            </a:r>
            <a:r>
              <a:rPr lang="en-US" altLang="zh-CN" b="1" dirty="0">
                <a:solidFill>
                  <a:srgbClr val="FF0000"/>
                </a:solidFill>
              </a:rPr>
              <a:t> = [H</a:t>
            </a:r>
            <a:r>
              <a:rPr lang="en-US" altLang="zh-CN" b="1" baseline="30000" dirty="0">
                <a:solidFill>
                  <a:srgbClr val="FF0000"/>
                </a:solidFill>
              </a:rPr>
              <a:t>+</a:t>
            </a:r>
            <a:r>
              <a:rPr lang="en-US" altLang="zh-CN" b="1" dirty="0">
                <a:solidFill>
                  <a:srgbClr val="FF0000"/>
                </a:solidFill>
              </a:rPr>
              <a:t>] and p</a:t>
            </a:r>
            <a:r>
              <a:rPr lang="en-US" altLang="zh-CN" b="1" i="1" dirty="0">
                <a:solidFill>
                  <a:srgbClr val="FF0000"/>
                </a:solidFill>
              </a:rPr>
              <a:t>K</a:t>
            </a:r>
            <a:r>
              <a:rPr lang="en-US" altLang="zh-CN" b="1" baseline="-25000" dirty="0">
                <a:solidFill>
                  <a:srgbClr val="FF0000"/>
                </a:solidFill>
              </a:rPr>
              <a:t>a</a:t>
            </a:r>
            <a:r>
              <a:rPr lang="en-US" altLang="zh-CN" b="1" dirty="0">
                <a:solidFill>
                  <a:srgbClr val="FF0000"/>
                </a:solidFill>
              </a:rPr>
              <a:t> = pH</a:t>
            </a:r>
            <a:endParaRPr lang="en-US" altLang="zh-CN" b="1" dirty="0">
              <a:solidFill>
                <a:srgbClr val="FF0000"/>
              </a:solidFill>
            </a:endParaRPr>
          </a:p>
          <a:p>
            <a:r>
              <a:rPr lang="en-US" altLang="zh-CN" dirty="0"/>
              <a:t>We can </a:t>
            </a:r>
            <a:r>
              <a:rPr lang="en-US" altLang="zh-CN" b="1" dirty="0">
                <a:solidFill>
                  <a:srgbClr val="FF0000"/>
                </a:solidFill>
              </a:rPr>
              <a:t>read the pH at the half-equivalence point directly from the graph, and so deduce the p</a:t>
            </a:r>
            <a:r>
              <a:rPr lang="en-US" altLang="zh-CN" b="1" i="1" dirty="0">
                <a:solidFill>
                  <a:srgbClr val="FF0000"/>
                </a:solidFill>
              </a:rPr>
              <a:t>K</a:t>
            </a:r>
            <a:r>
              <a:rPr lang="en-US" altLang="zh-CN" b="1" dirty="0">
                <a:solidFill>
                  <a:srgbClr val="FF0000"/>
                </a:solidFill>
              </a:rPr>
              <a:t>a of the acid as shown</a:t>
            </a:r>
            <a:r>
              <a:rPr lang="en-US" altLang="zh-CN" dirty="0"/>
              <a:t>. </a:t>
            </a:r>
            <a:endParaRPr lang="en-US" altLang="zh-CN" dirty="0"/>
          </a:p>
          <a:p>
            <a:r>
              <a:rPr lang="en-US" altLang="zh-CN" dirty="0"/>
              <a:t>Note that a parallel calculation of p</a:t>
            </a:r>
            <a:r>
              <a:rPr lang="en-US" altLang="zh-CN" i="1" dirty="0"/>
              <a:t>K</a:t>
            </a:r>
            <a:r>
              <a:rPr lang="en-US" altLang="zh-CN" dirty="0"/>
              <a:t>b can be done when a titration is carried out with acid added to base.</a:t>
            </a:r>
            <a:endParaRPr lang="zh-CN" altLang="en-US" dirty="0"/>
          </a:p>
        </p:txBody>
      </p:sp>
      <p:pic>
        <p:nvPicPr>
          <p:cNvPr id="4" name="图片 3"/>
          <p:cNvPicPr>
            <a:picLocks noChangeAspect="1"/>
          </p:cNvPicPr>
          <p:nvPr/>
        </p:nvPicPr>
        <p:blipFill>
          <a:blip r:embed="rId1"/>
          <a:stretch>
            <a:fillRect/>
          </a:stretch>
        </p:blipFill>
        <p:spPr>
          <a:xfrm>
            <a:off x="3078868" y="2374809"/>
            <a:ext cx="1882320" cy="9098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10210" y="112395"/>
            <a:ext cx="7847330" cy="3507105"/>
          </a:xfrm>
          <a:prstGeom prst="rect">
            <a:avLst/>
          </a:prstGeom>
        </p:spPr>
      </p:pic>
      <p:pic>
        <p:nvPicPr>
          <p:cNvPr id="3" name="图片 2"/>
          <p:cNvPicPr>
            <a:picLocks noChangeAspect="1"/>
          </p:cNvPicPr>
          <p:nvPr/>
        </p:nvPicPr>
        <p:blipFill>
          <a:blip r:embed="rId2"/>
          <a:stretch>
            <a:fillRect/>
          </a:stretch>
        </p:blipFill>
        <p:spPr>
          <a:xfrm>
            <a:off x="222250" y="3619500"/>
            <a:ext cx="8223250" cy="310515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479425" y="547370"/>
            <a:ext cx="8184515" cy="5648325"/>
          </a:xfrm>
          <a:prstGeom prst="rect">
            <a:avLst/>
          </a:prstGeom>
          <a:noFill/>
          <a:ln w="9525">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Strong acid and weak base</a:t>
            </a:r>
            <a:endParaRPr lang="zh-CN" altLang="en-US" dirty="0"/>
          </a:p>
        </p:txBody>
      </p:sp>
      <p:sp>
        <p:nvSpPr>
          <p:cNvPr id="3" name="内容占位符 2"/>
          <p:cNvSpPr>
            <a:spLocks noGrp="1"/>
          </p:cNvSpPr>
          <p:nvPr>
            <p:ph idx="1"/>
          </p:nvPr>
        </p:nvSpPr>
        <p:spPr/>
        <p:txBody>
          <a:bodyPr/>
          <a:lstStyle/>
          <a:p>
            <a:r>
              <a:rPr lang="en-US" altLang="zh-CN" dirty="0"/>
              <a:t>HCl (aq) + NH</a:t>
            </a:r>
            <a:r>
              <a:rPr lang="en-US" altLang="zh-CN" baseline="-25000" dirty="0"/>
              <a:t>3</a:t>
            </a:r>
            <a:r>
              <a:rPr lang="en-US" altLang="zh-CN" dirty="0"/>
              <a:t> (aq) 	NH</a:t>
            </a:r>
            <a:r>
              <a:rPr lang="en-US" altLang="zh-CN" baseline="-25000" dirty="0"/>
              <a:t>4</a:t>
            </a:r>
            <a:r>
              <a:rPr lang="en-US" altLang="zh-CN" dirty="0"/>
              <a:t>Cl (aq)</a:t>
            </a:r>
            <a:endParaRPr lang="en-US" altLang="zh-CN" dirty="0"/>
          </a:p>
          <a:p>
            <a:r>
              <a:rPr lang="en-US" altLang="zh-CN" dirty="0"/>
              <a:t>pH at equivalence &lt; 7 as cation hydrolysis releases H</a:t>
            </a:r>
            <a:r>
              <a:rPr lang="en-US" altLang="zh-CN" baseline="30000" dirty="0"/>
              <a:t>+</a:t>
            </a:r>
            <a:r>
              <a:rPr lang="en-US" altLang="zh-CN" dirty="0"/>
              <a:t>.</a:t>
            </a:r>
            <a:endParaRPr lang="zh-CN" altLang="en-US" dirty="0"/>
          </a:p>
        </p:txBody>
      </p:sp>
      <p:pic>
        <p:nvPicPr>
          <p:cNvPr id="4" name="图片 3"/>
          <p:cNvPicPr>
            <a:picLocks noChangeAspect="1"/>
          </p:cNvPicPr>
          <p:nvPr/>
        </p:nvPicPr>
        <p:blipFill rotWithShape="1">
          <a:blip r:embed="rId1">
            <a:lum bright="-20000" contrast="40000"/>
          </a:blip>
          <a:srcRect t="2" r="14022" b="10656"/>
          <a:stretch>
            <a:fillRect/>
          </a:stretch>
        </p:blipFill>
        <p:spPr>
          <a:xfrm>
            <a:off x="3701085" y="2255550"/>
            <a:ext cx="509967" cy="201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4138862"/>
            <a:ext cx="7955280" cy="2406316"/>
          </a:xfrm>
        </p:spPr>
        <p:txBody>
          <a:bodyPr>
            <a:normAutofit lnSpcReduction="10000"/>
          </a:bodyPr>
          <a:lstStyle/>
          <a:p>
            <a:r>
              <a:rPr lang="en-US" altLang="zh-CN" b="1" dirty="0"/>
              <a:t>1 </a:t>
            </a:r>
            <a:r>
              <a:rPr lang="en-US" altLang="zh-CN" dirty="0"/>
              <a:t>initial pH =1 (strong acid);</a:t>
            </a:r>
            <a:endParaRPr lang="en-US" altLang="zh-CN" dirty="0"/>
          </a:p>
          <a:p>
            <a:r>
              <a:rPr lang="en-US" altLang="zh-CN" b="1" dirty="0"/>
              <a:t>2 </a:t>
            </a:r>
            <a:r>
              <a:rPr lang="en-US" altLang="zh-CN" dirty="0"/>
              <a:t>pH is lower than 7 at equivalence;</a:t>
            </a:r>
            <a:endParaRPr lang="en-US" altLang="zh-CN" dirty="0"/>
          </a:p>
          <a:p>
            <a:r>
              <a:rPr lang="en-US" altLang="zh-CN" b="1" dirty="0"/>
              <a:t>3 </a:t>
            </a:r>
            <a:r>
              <a:rPr lang="en-US" altLang="zh-CN" b="1" dirty="0">
                <a:solidFill>
                  <a:srgbClr val="FF0000"/>
                </a:solidFill>
              </a:rPr>
              <a:t>jump in pH at equivalence from about pH 3.0–7.0</a:t>
            </a:r>
            <a:r>
              <a:rPr lang="en-US" altLang="zh-CN" dirty="0"/>
              <a:t>;</a:t>
            </a:r>
            <a:endParaRPr lang="en-US" altLang="zh-CN" dirty="0"/>
          </a:p>
          <a:p>
            <a:r>
              <a:rPr lang="en-US" altLang="zh-CN" b="1" dirty="0"/>
              <a:t>4 </a:t>
            </a:r>
            <a:r>
              <a:rPr lang="en-US" altLang="zh-CN" dirty="0"/>
              <a:t>after equivalence the curve flattens out and reach a buffer region </a:t>
            </a:r>
            <a:r>
              <a:rPr lang="en-US" altLang="zh-CN" b="1" dirty="0">
                <a:solidFill>
                  <a:srgbClr val="FF0000"/>
                </a:solidFill>
              </a:rPr>
              <a:t>at a fairly low pH </a:t>
            </a:r>
            <a:r>
              <a:rPr lang="en-US" altLang="zh-CN" dirty="0"/>
              <a:t>(pH of weak base);</a:t>
            </a:r>
            <a:endParaRPr lang="en-US" altLang="zh-CN" dirty="0"/>
          </a:p>
          <a:p>
            <a:r>
              <a:rPr lang="en-US" altLang="zh-CN" b="1" dirty="0"/>
              <a:t>5 </a:t>
            </a:r>
            <a:r>
              <a:rPr lang="en-US" altLang="zh-CN" b="1" dirty="0">
                <a:solidFill>
                  <a:srgbClr val="FF0000"/>
                </a:solidFill>
              </a:rPr>
              <a:t>pH at equivalence is &lt; 7</a:t>
            </a:r>
            <a:r>
              <a:rPr lang="en-US" altLang="zh-CN" dirty="0"/>
              <a:t>.</a:t>
            </a:r>
            <a:endParaRPr lang="zh-CN" altLang="en-US" dirty="0"/>
          </a:p>
        </p:txBody>
      </p:sp>
      <p:pic>
        <p:nvPicPr>
          <p:cNvPr id="4" name="图片 3"/>
          <p:cNvPicPr>
            <a:picLocks noChangeAspect="1"/>
          </p:cNvPicPr>
          <p:nvPr/>
        </p:nvPicPr>
        <p:blipFill>
          <a:blip r:embed="rId1"/>
          <a:stretch>
            <a:fillRect/>
          </a:stretch>
        </p:blipFill>
        <p:spPr>
          <a:xfrm>
            <a:off x="2028808" y="103296"/>
            <a:ext cx="4725435" cy="39633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Weak acid and weak base</a:t>
            </a:r>
            <a:endParaRPr lang="zh-CN" altLang="en-US" dirty="0"/>
          </a:p>
        </p:txBody>
      </p:sp>
      <p:sp>
        <p:nvSpPr>
          <p:cNvPr id="3" name="内容占位符 2"/>
          <p:cNvSpPr>
            <a:spLocks noGrp="1"/>
          </p:cNvSpPr>
          <p:nvPr>
            <p:ph idx="1"/>
          </p:nvPr>
        </p:nvSpPr>
        <p:spPr/>
        <p:txBody>
          <a:bodyPr/>
          <a:lstStyle/>
          <a:p>
            <a:r>
              <a:rPr lang="en-US" altLang="zh-CN" dirty="0"/>
              <a:t>CH</a:t>
            </a:r>
            <a:r>
              <a:rPr lang="en-US" altLang="zh-CN" baseline="-25000" dirty="0"/>
              <a:t>3</a:t>
            </a:r>
            <a:r>
              <a:rPr lang="en-US" altLang="zh-CN" dirty="0"/>
              <a:t>COOH (aq) + NH</a:t>
            </a:r>
            <a:r>
              <a:rPr lang="en-US" altLang="zh-CN" baseline="-25000" dirty="0"/>
              <a:t>3</a:t>
            </a:r>
            <a:r>
              <a:rPr lang="en-US" altLang="zh-CN" dirty="0"/>
              <a:t> (aq)         CH</a:t>
            </a:r>
            <a:r>
              <a:rPr lang="en-US" altLang="zh-CN" baseline="-25000" dirty="0"/>
              <a:t>3</a:t>
            </a:r>
            <a:r>
              <a:rPr lang="en-US" altLang="zh-CN" dirty="0"/>
              <a:t>COONH</a:t>
            </a:r>
            <a:r>
              <a:rPr lang="en-US" altLang="zh-CN" baseline="-25000" dirty="0"/>
              <a:t>4</a:t>
            </a:r>
            <a:r>
              <a:rPr lang="en-US" altLang="zh-CN" dirty="0"/>
              <a:t> (aq)</a:t>
            </a:r>
            <a:endParaRPr lang="en-US" altLang="zh-CN" dirty="0"/>
          </a:p>
          <a:p>
            <a:r>
              <a:rPr lang="en-US" altLang="zh-CN" dirty="0"/>
              <a:t>pH at equivalence is difficult to define.</a:t>
            </a:r>
            <a:endParaRPr lang="zh-CN" altLang="en-US" dirty="0"/>
          </a:p>
        </p:txBody>
      </p:sp>
      <p:pic>
        <p:nvPicPr>
          <p:cNvPr id="4" name="图片 3"/>
          <p:cNvPicPr>
            <a:picLocks noChangeAspect="1"/>
          </p:cNvPicPr>
          <p:nvPr/>
        </p:nvPicPr>
        <p:blipFill rotWithShape="1">
          <a:blip r:embed="rId1">
            <a:lum bright="-20000" contrast="40000"/>
          </a:blip>
          <a:srcRect t="2" r="14022" b="10656"/>
          <a:stretch>
            <a:fillRect/>
          </a:stretch>
        </p:blipFill>
        <p:spPr>
          <a:xfrm>
            <a:off x="4572000" y="2255550"/>
            <a:ext cx="509967" cy="201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4138862"/>
            <a:ext cx="7955280" cy="2406316"/>
          </a:xfrm>
        </p:spPr>
        <p:txBody>
          <a:bodyPr>
            <a:normAutofit/>
          </a:bodyPr>
          <a:lstStyle/>
          <a:p>
            <a:r>
              <a:rPr lang="en-US" altLang="zh-CN" b="1" dirty="0"/>
              <a:t>1</a:t>
            </a:r>
            <a:r>
              <a:rPr lang="en-US" altLang="zh-CN" dirty="0"/>
              <a:t> </a:t>
            </a:r>
            <a:r>
              <a:rPr lang="en-US" altLang="zh-CN" b="1" dirty="0">
                <a:solidFill>
                  <a:srgbClr val="FF0000"/>
                </a:solidFill>
              </a:rPr>
              <a:t>initial pH is fairly high </a:t>
            </a:r>
            <a:r>
              <a:rPr lang="en-US" altLang="zh-CN" dirty="0"/>
              <a:t>(pH of weak acid);</a:t>
            </a:r>
            <a:endParaRPr lang="en-US" altLang="zh-CN" dirty="0"/>
          </a:p>
          <a:p>
            <a:r>
              <a:rPr lang="en-US" altLang="zh-CN" b="1" dirty="0"/>
              <a:t>2 </a:t>
            </a:r>
            <a:r>
              <a:rPr lang="en-US" altLang="zh-CN" dirty="0"/>
              <a:t>addition of base causes the pH to rise steadily;</a:t>
            </a:r>
            <a:endParaRPr lang="en-US" altLang="zh-CN" dirty="0"/>
          </a:p>
          <a:p>
            <a:r>
              <a:rPr lang="en-US" altLang="zh-CN" b="1" dirty="0"/>
              <a:t>3 </a:t>
            </a:r>
            <a:r>
              <a:rPr lang="en-US" altLang="zh-CN" b="1" dirty="0">
                <a:solidFill>
                  <a:srgbClr val="FF0000"/>
                </a:solidFill>
              </a:rPr>
              <a:t>change in pH at the equivalence point is much less sharp than in the other titrations</a:t>
            </a:r>
            <a:r>
              <a:rPr lang="en-US" altLang="zh-CN" dirty="0"/>
              <a:t>;</a:t>
            </a:r>
            <a:endParaRPr lang="en-US" altLang="zh-CN" dirty="0"/>
          </a:p>
          <a:p>
            <a:r>
              <a:rPr lang="en-US" altLang="zh-CN" b="1" dirty="0"/>
              <a:t>4 </a:t>
            </a:r>
            <a:r>
              <a:rPr lang="en-US" altLang="zh-CN" dirty="0"/>
              <a:t>after equivalence the curve </a:t>
            </a:r>
            <a:r>
              <a:rPr lang="en-US" altLang="zh-CN" b="1" dirty="0">
                <a:solidFill>
                  <a:srgbClr val="FF0000"/>
                </a:solidFill>
              </a:rPr>
              <a:t>flattens out at a fairly low pH</a:t>
            </a:r>
            <a:r>
              <a:rPr lang="en-US" altLang="zh-CN" dirty="0"/>
              <a:t> (pH of weak base).</a:t>
            </a:r>
            <a:endParaRPr lang="zh-CN" altLang="en-US" dirty="0"/>
          </a:p>
        </p:txBody>
      </p:sp>
      <p:pic>
        <p:nvPicPr>
          <p:cNvPr id="2" name="图片 1"/>
          <p:cNvPicPr>
            <a:picLocks noChangeAspect="1"/>
          </p:cNvPicPr>
          <p:nvPr/>
        </p:nvPicPr>
        <p:blipFill>
          <a:blip r:embed="rId1"/>
          <a:stretch>
            <a:fillRect/>
          </a:stretch>
        </p:blipFill>
        <p:spPr>
          <a:xfrm>
            <a:off x="2102341" y="165976"/>
            <a:ext cx="4674624" cy="37347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938463"/>
            <a:ext cx="7955280" cy="5325177"/>
          </a:xfrm>
        </p:spPr>
        <p:txBody>
          <a:bodyPr/>
          <a:lstStyle/>
          <a:p>
            <a:r>
              <a:rPr lang="en-US" altLang="zh-CN" dirty="0"/>
              <a:t>This titration does not give a </a:t>
            </a:r>
            <a:r>
              <a:rPr lang="en-US" altLang="zh-CN"/>
              <a:t>clearly defined </a:t>
            </a:r>
            <a:r>
              <a:rPr lang="en-US" altLang="zh-CN" dirty="0"/>
              <a:t>equivalence point as there is no significant jump in pH to identify, due to several equilibria being involved. </a:t>
            </a:r>
            <a:endParaRPr lang="en-US" altLang="zh-CN" dirty="0"/>
          </a:p>
          <a:p>
            <a:r>
              <a:rPr lang="en-US" altLang="zh-CN" dirty="0"/>
              <a:t>For this combination of acid and base, it is better to use other techniques, such as conductimetric measurements, to determine the equivalence point.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54305" y="210185"/>
            <a:ext cx="8835390" cy="356489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995680" y="870585"/>
            <a:ext cx="4980305" cy="526415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493295"/>
            <a:ext cx="6377940" cy="1034716"/>
          </a:xfrm>
        </p:spPr>
        <p:txBody>
          <a:bodyPr/>
          <a:lstStyle/>
          <a:p>
            <a:r>
              <a:rPr lang="en-US" altLang="zh-CN" dirty="0"/>
              <a:t>Indicators</a:t>
            </a:r>
            <a:endParaRPr lang="zh-CN" altLang="en-US" dirty="0"/>
          </a:p>
        </p:txBody>
      </p:sp>
      <p:sp>
        <p:nvSpPr>
          <p:cNvPr id="3" name="内容占位符 2"/>
          <p:cNvSpPr>
            <a:spLocks noGrp="1"/>
          </p:cNvSpPr>
          <p:nvPr>
            <p:ph idx="1"/>
          </p:nvPr>
        </p:nvSpPr>
        <p:spPr>
          <a:xfrm>
            <a:off x="594360" y="1528011"/>
            <a:ext cx="7955280" cy="4735629"/>
          </a:xfrm>
        </p:spPr>
        <p:txBody>
          <a:bodyPr/>
          <a:lstStyle/>
          <a:p>
            <a:r>
              <a:rPr lang="en-US" altLang="zh-CN" b="1" dirty="0">
                <a:solidFill>
                  <a:srgbClr val="FF0000"/>
                </a:solidFill>
              </a:rPr>
              <a:t>Acid–base Indicators are substances that change color reversibly according to the pH of the solution</a:t>
            </a:r>
            <a:r>
              <a:rPr lang="en-US" altLang="zh-CN" dirty="0"/>
              <a:t>. </a:t>
            </a:r>
            <a:endParaRPr lang="en-US" altLang="zh-CN" dirty="0"/>
          </a:p>
          <a:p>
            <a:r>
              <a:rPr lang="en-US" altLang="zh-CN" dirty="0"/>
              <a:t>They therefore signal a change in pH by undergoing a distinct colour change.</a:t>
            </a:r>
            <a:endParaRPr lang="en-US" altLang="zh-CN" dirty="0"/>
          </a:p>
          <a:p>
            <a:r>
              <a:rPr lang="en-US" altLang="zh-CN" dirty="0"/>
              <a:t>Indicators are actually weak acids or weak bases in which the undissociated and dissociated forms have different colors.</a:t>
            </a:r>
            <a:endParaRPr lang="en-US" altLang="zh-CN" dirty="0"/>
          </a:p>
          <a:p>
            <a:endParaRPr lang="zh-CN" altLang="en-US" dirty="0"/>
          </a:p>
        </p:txBody>
      </p:sp>
      <p:pic>
        <p:nvPicPr>
          <p:cNvPr id="4" name="图片 3"/>
          <p:cNvPicPr>
            <a:picLocks noChangeAspect="1"/>
          </p:cNvPicPr>
          <p:nvPr/>
        </p:nvPicPr>
        <p:blipFill>
          <a:blip r:embed="rId1">
            <a:lum bright="-20000" contrast="40000"/>
          </a:blip>
          <a:stretch>
            <a:fillRect/>
          </a:stretch>
        </p:blipFill>
        <p:spPr>
          <a:xfrm>
            <a:off x="1598128" y="4352814"/>
            <a:ext cx="5947743" cy="1164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974558"/>
            <a:ext cx="7955280" cy="5289082"/>
          </a:xfrm>
        </p:spPr>
        <p:txBody>
          <a:bodyPr/>
          <a:lstStyle/>
          <a:p>
            <a:r>
              <a:rPr lang="en-US" altLang="zh-CN" dirty="0"/>
              <a:t>By applying Le Chatelier’s principle, we can predict how this equilibrium will respond to a change in the pH of the medium.</a:t>
            </a:r>
            <a:endParaRPr lang="en-US" altLang="zh-CN" dirty="0"/>
          </a:p>
          <a:p>
            <a:r>
              <a:rPr lang="en-US" altLang="zh-CN" dirty="0"/>
              <a:t>Increasing [H</a:t>
            </a:r>
            <a:r>
              <a:rPr lang="en-US" altLang="zh-CN" baseline="30000" dirty="0"/>
              <a:t>+</a:t>
            </a:r>
            <a:r>
              <a:rPr lang="en-US" altLang="zh-CN" dirty="0"/>
              <a:t>]: the equilibrium will shift to the left in favor of HIn.</a:t>
            </a:r>
            <a:endParaRPr lang="en-US" altLang="zh-CN" dirty="0"/>
          </a:p>
          <a:p>
            <a:r>
              <a:rPr lang="en-US" altLang="zh-CN" dirty="0"/>
              <a:t>Decreasing [H</a:t>
            </a:r>
            <a:r>
              <a:rPr lang="en-US" altLang="zh-CN" baseline="30000" dirty="0"/>
              <a:t>+</a:t>
            </a:r>
            <a:r>
              <a:rPr lang="en-US" altLang="zh-CN" dirty="0"/>
              <a:t>]: the equilibrium will shift to the right in favor of In</a:t>
            </a:r>
            <a:r>
              <a:rPr lang="en-US" altLang="zh-CN" baseline="30000" dirty="0"/>
              <a:t>–</a:t>
            </a:r>
            <a:r>
              <a:rPr lang="en-US" altLang="zh-CN" dirty="0"/>
              <a:t>.</a:t>
            </a:r>
            <a:endParaRPr lang="en-US" altLang="zh-CN" dirty="0"/>
          </a:p>
          <a:p>
            <a:r>
              <a:rPr lang="en-US" altLang="zh-CN" dirty="0"/>
              <a:t>In other words, </a:t>
            </a:r>
            <a:r>
              <a:rPr lang="en-US" altLang="zh-CN" b="1" dirty="0">
                <a:solidFill>
                  <a:srgbClr val="FF0000"/>
                </a:solidFill>
              </a:rPr>
              <a:t>at low pH color A will dominate and at higher pH color B will dominate</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922" y="304800"/>
            <a:ext cx="7044567" cy="1193800"/>
          </a:xfrm>
        </p:spPr>
        <p:txBody>
          <a:bodyPr>
            <a:normAutofit fontScale="90000"/>
          </a:bodyPr>
          <a:lstStyle/>
          <a:p>
            <a:r>
              <a:rPr lang="en-US" altLang="zh-CN" sz="4400" dirty="0"/>
              <a:t>11.2 Gerneral properties of acids and bases</a:t>
            </a:r>
            <a:endParaRPr lang="en-US" sz="2400" dirty="0"/>
          </a:p>
        </p:txBody>
      </p:sp>
      <p:pic>
        <p:nvPicPr>
          <p:cNvPr id="4" name="图片 3"/>
          <p:cNvPicPr>
            <a:picLocks noChangeAspect="1"/>
          </p:cNvPicPr>
          <p:nvPr/>
        </p:nvPicPr>
        <p:blipFill>
          <a:blip r:embed="rId1"/>
          <a:stretch>
            <a:fillRect/>
          </a:stretch>
        </p:blipFill>
        <p:spPr>
          <a:xfrm>
            <a:off x="378460" y="1596390"/>
            <a:ext cx="8497570" cy="3268345"/>
          </a:xfrm>
          <a:prstGeom prst="rect">
            <a:avLst/>
          </a:prstGeom>
        </p:spPr>
      </p:pic>
      <p:pic>
        <p:nvPicPr>
          <p:cNvPr id="5" name="图片 4"/>
          <p:cNvPicPr>
            <a:picLocks noChangeAspect="1"/>
          </p:cNvPicPr>
          <p:nvPr/>
        </p:nvPicPr>
        <p:blipFill>
          <a:blip r:embed="rId2"/>
          <a:stretch>
            <a:fillRect/>
          </a:stretch>
        </p:blipFill>
        <p:spPr>
          <a:xfrm>
            <a:off x="378460" y="5233670"/>
            <a:ext cx="8490585" cy="75120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818147"/>
            <a:ext cx="7955280" cy="5445493"/>
          </a:xfrm>
        </p:spPr>
        <p:txBody>
          <a:bodyPr/>
          <a:lstStyle/>
          <a:p>
            <a:r>
              <a:rPr lang="en-US" altLang="zh-CN" dirty="0"/>
              <a:t>E.g.: methyl orange is an indicator that is red when placed in a solution of acid such as HCl.</a:t>
            </a:r>
            <a:endParaRPr lang="en-US" altLang="zh-CN" dirty="0"/>
          </a:p>
          <a:p>
            <a:r>
              <a:rPr lang="en-US" altLang="zh-CN" dirty="0"/>
              <a:t>As an alkali is added and the pH increases, the</a:t>
            </a:r>
            <a:endParaRPr lang="en-US" altLang="zh-CN" dirty="0"/>
          </a:p>
          <a:p>
            <a:r>
              <a:rPr lang="en-US" altLang="zh-CN" dirty="0"/>
              <a:t>indicator changes to yellow. </a:t>
            </a:r>
            <a:endParaRPr lang="en-US" altLang="zh-CN" dirty="0"/>
          </a:p>
          <a:p>
            <a:r>
              <a:rPr lang="en-US" altLang="zh-CN" dirty="0"/>
              <a:t>We can show this in an equation using </a:t>
            </a:r>
            <a:r>
              <a:rPr lang="en-US" altLang="zh-CN" dirty="0" err="1"/>
              <a:t>HMet</a:t>
            </a:r>
            <a:r>
              <a:rPr lang="en-US" altLang="zh-CN" dirty="0"/>
              <a:t> to represent the weak acid </a:t>
            </a:r>
            <a:r>
              <a:rPr lang="en-US" altLang="zh-CN"/>
              <a:t>and Met </a:t>
            </a:r>
            <a:r>
              <a:rPr lang="en-US" altLang="zh-CN" baseline="30000"/>
              <a:t>–</a:t>
            </a:r>
            <a:r>
              <a:rPr lang="en-US" altLang="zh-CN"/>
              <a:t> </a:t>
            </a:r>
            <a:r>
              <a:rPr lang="en-US" altLang="zh-CN" dirty="0"/>
              <a:t>to represent its conjugate base.</a:t>
            </a:r>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1">
            <a:lum bright="-20000" contrast="40000"/>
          </a:blip>
          <a:stretch>
            <a:fillRect/>
          </a:stretch>
        </p:blipFill>
        <p:spPr>
          <a:xfrm>
            <a:off x="1609163" y="3540893"/>
            <a:ext cx="5469784" cy="580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3133" y="360947"/>
            <a:ext cx="8193505" cy="1287379"/>
          </a:xfrm>
        </p:spPr>
        <p:txBody>
          <a:bodyPr>
            <a:normAutofit fontScale="90000"/>
          </a:bodyPr>
          <a:lstStyle/>
          <a:p>
            <a:r>
              <a:rPr lang="en-US" altLang="zh-CN" dirty="0"/>
              <a:t>Indicators change color when the pH is equal to their pK</a:t>
            </a:r>
            <a:r>
              <a:rPr lang="en-US" altLang="zh-CN" baseline="-25000" dirty="0"/>
              <a:t>a</a:t>
            </a:r>
            <a:endParaRPr lang="zh-CN" altLang="en-US" baseline="-25000" dirty="0"/>
          </a:p>
        </p:txBody>
      </p:sp>
      <p:sp>
        <p:nvSpPr>
          <p:cNvPr id="3" name="内容占位符 2"/>
          <p:cNvSpPr>
            <a:spLocks noGrp="1"/>
          </p:cNvSpPr>
          <p:nvPr>
            <p:ph idx="1"/>
          </p:nvPr>
        </p:nvSpPr>
        <p:spPr>
          <a:xfrm>
            <a:off x="594359" y="1648326"/>
            <a:ext cx="8188693" cy="4981074"/>
          </a:xfrm>
        </p:spPr>
        <p:txBody>
          <a:bodyPr>
            <a:normAutofit/>
          </a:bodyPr>
          <a:lstStyle/>
          <a:p>
            <a:r>
              <a:rPr lang="en-US" altLang="zh-CN" dirty="0"/>
              <a:t>The change in color of methyl orange, called its </a:t>
            </a:r>
            <a:r>
              <a:rPr lang="en-US" altLang="zh-CN" b="1" dirty="0">
                <a:solidFill>
                  <a:srgbClr val="FF0000"/>
                </a:solidFill>
              </a:rPr>
              <a:t>change point </a:t>
            </a:r>
            <a:r>
              <a:rPr lang="en-US" altLang="zh-CN" dirty="0"/>
              <a:t>or </a:t>
            </a:r>
            <a:r>
              <a:rPr lang="en-US" altLang="zh-CN" b="1" dirty="0">
                <a:solidFill>
                  <a:srgbClr val="FF0000"/>
                </a:solidFill>
              </a:rPr>
              <a:t>end-point</a:t>
            </a:r>
            <a:r>
              <a:rPr lang="en-US" altLang="zh-CN" dirty="0"/>
              <a:t>, happens in the range pH 3.1–4.4.</a:t>
            </a:r>
            <a:endParaRPr lang="en-US" altLang="zh-CN" dirty="0"/>
          </a:p>
          <a:p>
            <a:r>
              <a:rPr lang="en-US" altLang="zh-CN" dirty="0"/>
              <a:t>This is determined by the acid dissociation constant:</a:t>
            </a:r>
            <a:endParaRPr lang="en-US" altLang="zh-CN" dirty="0"/>
          </a:p>
          <a:p>
            <a:endParaRPr lang="en-US" altLang="zh-CN" dirty="0"/>
          </a:p>
          <a:p>
            <a:endParaRPr lang="en-US" altLang="zh-CN" dirty="0"/>
          </a:p>
          <a:p>
            <a:r>
              <a:rPr lang="en-US" altLang="zh-CN" dirty="0"/>
              <a:t>At the point where the equilibrium is balanced between the acid and its conjugate base, that is where [In</a:t>
            </a:r>
            <a:r>
              <a:rPr lang="en-US" altLang="zh-CN" baseline="30000" dirty="0"/>
              <a:t>–</a:t>
            </a:r>
            <a:r>
              <a:rPr lang="en-US" altLang="zh-CN" dirty="0"/>
              <a:t>] = [HIn], the indicator is exactly in the middle of its colour change. As these values cancel in the equation</a:t>
            </a:r>
            <a:endParaRPr lang="en-US" altLang="zh-CN" dirty="0"/>
          </a:p>
          <a:p>
            <a:endParaRPr lang="en-US" altLang="zh-CN" dirty="0"/>
          </a:p>
          <a:p>
            <a:endParaRPr lang="en-US" altLang="zh-CN" dirty="0"/>
          </a:p>
          <a:p>
            <a:r>
              <a:rPr lang="en-US" altLang="zh-CN" dirty="0"/>
              <a:t>the expression is simplified as </a:t>
            </a:r>
            <a:r>
              <a:rPr lang="en-US" altLang="zh-CN" b="1" i="1" dirty="0">
                <a:solidFill>
                  <a:srgbClr val="FF0000"/>
                </a:solidFill>
              </a:rPr>
              <a:t>K</a:t>
            </a:r>
            <a:r>
              <a:rPr lang="en-US" altLang="zh-CN" b="1" baseline="-25000" dirty="0">
                <a:solidFill>
                  <a:srgbClr val="FF0000"/>
                </a:solidFill>
              </a:rPr>
              <a:t>a</a:t>
            </a:r>
            <a:r>
              <a:rPr lang="en-US" altLang="zh-CN" b="1" dirty="0">
                <a:solidFill>
                  <a:srgbClr val="FF0000"/>
                </a:solidFill>
              </a:rPr>
              <a:t> = [H</a:t>
            </a:r>
            <a:r>
              <a:rPr lang="en-US" altLang="zh-CN" b="1" baseline="30000" dirty="0">
                <a:solidFill>
                  <a:srgbClr val="FF0000"/>
                </a:solidFill>
              </a:rPr>
              <a:t>+</a:t>
            </a:r>
            <a:r>
              <a:rPr lang="en-US" altLang="zh-CN" b="1" dirty="0">
                <a:solidFill>
                  <a:srgbClr val="FF0000"/>
                </a:solidFill>
              </a:rPr>
              <a:t>] </a:t>
            </a:r>
            <a:r>
              <a:rPr lang="en-US" altLang="zh-CN" dirty="0"/>
              <a:t>or </a:t>
            </a:r>
            <a:r>
              <a:rPr lang="en-US" altLang="zh-CN" b="1" dirty="0">
                <a:solidFill>
                  <a:srgbClr val="FF0000"/>
                </a:solidFill>
              </a:rPr>
              <a:t>p</a:t>
            </a:r>
            <a:r>
              <a:rPr lang="en-US" altLang="zh-CN" b="1" i="1" dirty="0">
                <a:solidFill>
                  <a:srgbClr val="FF0000"/>
                </a:solidFill>
              </a:rPr>
              <a:t>K</a:t>
            </a:r>
            <a:r>
              <a:rPr lang="en-US" altLang="zh-CN" b="1" baseline="-25000" dirty="0">
                <a:solidFill>
                  <a:srgbClr val="FF0000"/>
                </a:solidFill>
              </a:rPr>
              <a:t>a</a:t>
            </a:r>
            <a:r>
              <a:rPr lang="en-US" altLang="zh-CN" b="1" dirty="0">
                <a:solidFill>
                  <a:srgbClr val="FF0000"/>
                </a:solidFill>
              </a:rPr>
              <a:t> = pH</a:t>
            </a:r>
            <a:r>
              <a:rPr lang="en-US" altLang="zh-CN" dirty="0"/>
              <a:t>.</a:t>
            </a:r>
            <a:endParaRPr lang="en-US" altLang="zh-CN" dirty="0"/>
          </a:p>
          <a:p>
            <a:endParaRPr lang="zh-CN" altLang="en-US" dirty="0"/>
          </a:p>
        </p:txBody>
      </p:sp>
      <p:pic>
        <p:nvPicPr>
          <p:cNvPr id="4" name="图片 3"/>
          <p:cNvPicPr>
            <a:picLocks noChangeAspect="1"/>
          </p:cNvPicPr>
          <p:nvPr/>
        </p:nvPicPr>
        <p:blipFill>
          <a:blip r:embed="rId1">
            <a:lum bright="-20000" contrast="40000"/>
          </a:blip>
          <a:stretch>
            <a:fillRect/>
          </a:stretch>
        </p:blipFill>
        <p:spPr>
          <a:xfrm>
            <a:off x="3610511" y="2771851"/>
            <a:ext cx="1711319" cy="855682"/>
          </a:xfrm>
          <a:prstGeom prst="rect">
            <a:avLst/>
          </a:prstGeom>
        </p:spPr>
      </p:pic>
      <p:pic>
        <p:nvPicPr>
          <p:cNvPr id="5" name="图片 4"/>
          <p:cNvPicPr>
            <a:picLocks noChangeAspect="1"/>
          </p:cNvPicPr>
          <p:nvPr/>
        </p:nvPicPr>
        <p:blipFill>
          <a:blip r:embed="rId2"/>
          <a:stretch>
            <a:fillRect/>
          </a:stretch>
        </p:blipFill>
        <p:spPr>
          <a:xfrm>
            <a:off x="3528808" y="4999133"/>
            <a:ext cx="2002154" cy="884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721895"/>
            <a:ext cx="7955280" cy="5541745"/>
          </a:xfrm>
        </p:spPr>
        <p:txBody>
          <a:bodyPr>
            <a:normAutofit/>
          </a:bodyPr>
          <a:lstStyle/>
          <a:p>
            <a:r>
              <a:rPr lang="en-US" altLang="zh-CN" dirty="0"/>
              <a:t>At this point, the addition of a very small volume of acid or base will shift the equilibrium as described above, and so cause the indicator to change colour – this is its end-point.</a:t>
            </a:r>
            <a:endParaRPr lang="en-US" altLang="zh-CN" dirty="0"/>
          </a:p>
          <a:p>
            <a:r>
              <a:rPr lang="en-US" altLang="zh-CN" dirty="0"/>
              <a:t>We can see from the equation above that this occurs at the pH equal to the p</a:t>
            </a:r>
            <a:r>
              <a:rPr lang="en-US" altLang="zh-CN" i="1" dirty="0"/>
              <a:t>K</a:t>
            </a:r>
            <a:r>
              <a:rPr lang="en-US" altLang="zh-CN" dirty="0"/>
              <a:t>a of the indicator. </a:t>
            </a:r>
            <a:endParaRPr lang="en-US" altLang="zh-CN" dirty="0"/>
          </a:p>
          <a:p>
            <a:r>
              <a:rPr lang="en-US" altLang="zh-CN" dirty="0"/>
              <a:t>It follows that different indicators, having different pK</a:t>
            </a:r>
            <a:r>
              <a:rPr lang="en-US" altLang="zh-CN" baseline="-25000" dirty="0"/>
              <a:t>a</a:t>
            </a:r>
            <a:r>
              <a:rPr lang="en-US" altLang="zh-CN" i="1" dirty="0"/>
              <a:t> </a:t>
            </a:r>
            <a:r>
              <a:rPr lang="en-US" altLang="zh-CN" dirty="0"/>
              <a:t>values, will have different end-points and so will change colour at different pH values. </a:t>
            </a:r>
            <a:endParaRPr lang="en-US" altLang="zh-CN" dirty="0"/>
          </a:p>
          <a:p>
            <a:r>
              <a:rPr lang="en-US" altLang="zh-CN" dirty="0"/>
              <a:t>A selection of indicator end-points is given in section 22 of the IB data booklet.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3316" y="511710"/>
            <a:ext cx="7286324" cy="1293028"/>
          </a:xfrm>
        </p:spPr>
        <p:txBody>
          <a:bodyPr>
            <a:normAutofit fontScale="90000"/>
          </a:bodyPr>
          <a:lstStyle/>
          <a:p>
            <a:r>
              <a:rPr lang="en-US" altLang="zh-CN" dirty="0"/>
              <a:t>Indicators can be used to signal the equivalence point in titrations</a:t>
            </a:r>
            <a:endParaRPr lang="zh-CN" altLang="en-US" dirty="0"/>
          </a:p>
        </p:txBody>
      </p:sp>
      <p:sp>
        <p:nvSpPr>
          <p:cNvPr id="3" name="内容占位符 2"/>
          <p:cNvSpPr>
            <a:spLocks noGrp="1"/>
          </p:cNvSpPr>
          <p:nvPr>
            <p:ph idx="1"/>
          </p:nvPr>
        </p:nvSpPr>
        <p:spPr/>
        <p:txBody>
          <a:bodyPr/>
          <a:lstStyle/>
          <a:p>
            <a:r>
              <a:rPr lang="en-US" altLang="zh-CN" dirty="0"/>
              <a:t>Because indicators give us a visible cue when pH changes, they can be used to identify the equivalence points in titrations, given that this is the place where the pH changes most dramatically.</a:t>
            </a:r>
            <a:endParaRPr lang="en-US" altLang="zh-CN" dirty="0"/>
          </a:p>
          <a:p>
            <a:r>
              <a:rPr lang="en-US" altLang="zh-CN" dirty="0"/>
              <a:t>An indicator will be effective in signaling the equivalence point of a titration when </a:t>
            </a:r>
            <a:r>
              <a:rPr lang="en-US" altLang="zh-CN" i="1" dirty="0"/>
              <a:t>its end-point coincides with the pH at the equivalence point</a:t>
            </a:r>
            <a:r>
              <a:rPr lang="en-US" altLang="zh-CN" dirty="0"/>
              <a:t>. </a:t>
            </a:r>
            <a:endParaRPr lang="en-US" altLang="zh-CN" dirty="0"/>
          </a:p>
          <a:p>
            <a:r>
              <a:rPr lang="en-US" altLang="zh-CN" dirty="0"/>
              <a:t>This means that different indicators must be used for different titrations, depending on the pH at the equivalence point.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926432"/>
            <a:ext cx="7955280" cy="5378115"/>
          </a:xfrm>
        </p:spPr>
        <p:txBody>
          <a:bodyPr>
            <a:normAutofit/>
          </a:bodyPr>
          <a:lstStyle/>
          <a:p>
            <a:r>
              <a:rPr lang="en-US" altLang="zh-CN" dirty="0"/>
              <a:t>The following steps will help you to choose an appropriate indicator for a particular titration:</a:t>
            </a:r>
            <a:endParaRPr lang="en-US" altLang="zh-CN" dirty="0"/>
          </a:p>
          <a:p>
            <a:pPr lvl="1"/>
            <a:r>
              <a:rPr lang="en-US" altLang="zh-CN" dirty="0"/>
              <a:t>Determine what combination of weak and strong acid and base are reacting together.</a:t>
            </a:r>
            <a:endParaRPr lang="en-US" altLang="zh-CN" dirty="0"/>
          </a:p>
          <a:p>
            <a:pPr lvl="1"/>
            <a:r>
              <a:rPr lang="en-US" altLang="zh-CN" dirty="0"/>
              <a:t>Deduce the pH of the salt solution at equivalence from the nature of the parent acid and base.</a:t>
            </a:r>
            <a:endParaRPr lang="en-US" altLang="zh-CN" dirty="0"/>
          </a:p>
          <a:p>
            <a:pPr lvl="1"/>
            <a:r>
              <a:rPr lang="en-US" altLang="zh-CN" dirty="0"/>
              <a:t>Choose an indicator with an end-point in the range of the equivalence point by consulting data tables.</a:t>
            </a:r>
            <a:endParaRPr lang="en-US" altLang="zh-CN" dirty="0"/>
          </a:p>
          <a:p>
            <a:r>
              <a:rPr lang="en-US" altLang="zh-CN" dirty="0"/>
              <a:t>For example, in the titration of a weak acid with a strong base the equivalence point occurs in the range pH 7–11.</a:t>
            </a:r>
            <a:endParaRPr lang="en-US" altLang="zh-CN" dirty="0"/>
          </a:p>
          <a:p>
            <a:r>
              <a:rPr lang="en-US" altLang="zh-CN" dirty="0"/>
              <a:t>An appropriate indicator would therefore be one whose end-point lies in this range, such as phenolphthalein (end-point range 8.2–10.0) as shown below.</a:t>
            </a:r>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lum bright="-20000" contrast="40000"/>
          </a:blip>
          <a:stretch>
            <a:fillRect/>
          </a:stretch>
        </p:blipFill>
        <p:spPr>
          <a:xfrm>
            <a:off x="689126" y="632774"/>
            <a:ext cx="7299842" cy="5267304"/>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21698" y="1260388"/>
            <a:ext cx="8973754" cy="2698001"/>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782053"/>
            <a:ext cx="7955280" cy="5577840"/>
          </a:xfrm>
        </p:spPr>
        <p:txBody>
          <a:bodyPr>
            <a:normAutofit/>
          </a:bodyPr>
          <a:lstStyle/>
          <a:p>
            <a:r>
              <a:rPr lang="en-US" altLang="zh-CN" dirty="0"/>
              <a:t>Our eyes are able to identify the distinct colour of one form of an indicator (e.g. HIn) when the ratio of its concentration to that of the other form (In</a:t>
            </a:r>
            <a:r>
              <a:rPr lang="en-US" altLang="zh-CN" baseline="30000" dirty="0"/>
              <a:t>–</a:t>
            </a:r>
            <a:r>
              <a:rPr lang="en-US" altLang="zh-CN" dirty="0"/>
              <a:t>) is about 10:1. </a:t>
            </a:r>
            <a:endParaRPr lang="en-US" altLang="zh-CN" dirty="0"/>
          </a:p>
          <a:p>
            <a:r>
              <a:rPr lang="en-US" altLang="zh-CN" dirty="0"/>
              <a:t>So for a transition to be observed from the colour of HIn to the colour of In– at the end-point, the ratio of these concentrations must change from 10:1 to 1:10. </a:t>
            </a:r>
            <a:endParaRPr lang="en-US" altLang="zh-CN" dirty="0"/>
          </a:p>
          <a:p>
            <a:r>
              <a:rPr lang="en-US" altLang="zh-CN" dirty="0"/>
              <a:t>This represents a range of two pH units. This is why there is a range of ±1 pH units on either side of the value of pKa at which the eye can definitely notice the colour change occurring. </a:t>
            </a:r>
            <a:endParaRPr lang="en-US" altLang="zh-CN" dirty="0"/>
          </a:p>
          <a:p>
            <a:r>
              <a:rPr lang="en-US" altLang="zh-CN" dirty="0"/>
              <a:t>This is given as the end-point range in the table.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1460" y="508635"/>
            <a:ext cx="8722360" cy="3482340"/>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71500" y="1253490"/>
            <a:ext cx="5260340" cy="39897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Characteristic properties of </a:t>
            </a:r>
            <a:r>
              <a:rPr lang="en-US" altLang="zh-CN" dirty="0">
                <a:solidFill>
                  <a:schemeClr val="accent2"/>
                </a:solidFill>
              </a:rPr>
              <a:t>acid</a:t>
            </a:r>
            <a:endParaRPr lang="zh-CN" altLang="en-US" dirty="0"/>
          </a:p>
        </p:txBody>
      </p:sp>
      <p:sp>
        <p:nvSpPr>
          <p:cNvPr id="3" name="内容占位符 2"/>
          <p:cNvSpPr>
            <a:spLocks noGrp="1"/>
          </p:cNvSpPr>
          <p:nvPr>
            <p:ph idx="1"/>
          </p:nvPr>
        </p:nvSpPr>
        <p:spPr/>
        <p:txBody>
          <a:bodyPr/>
          <a:lstStyle/>
          <a:p>
            <a:r>
              <a:rPr lang="en-US" altLang="zh-CN" dirty="0"/>
              <a:t>React with indicators</a:t>
            </a:r>
            <a:endParaRPr lang="en-US" altLang="zh-CN" dirty="0"/>
          </a:p>
          <a:p>
            <a:r>
              <a:rPr lang="en-US" altLang="zh-CN" dirty="0"/>
              <a:t>React with base (neutralization)</a:t>
            </a:r>
            <a:endParaRPr lang="en-US" altLang="zh-CN" dirty="0"/>
          </a:p>
          <a:p>
            <a:r>
              <a:rPr lang="en-US" altLang="zh-CN" dirty="0"/>
              <a:t>React with reactive metals</a:t>
            </a:r>
            <a:endParaRPr lang="en-US" altLang="zh-CN" dirty="0"/>
          </a:p>
          <a:p>
            <a:r>
              <a:rPr lang="en-US" altLang="zh-CN" dirty="0"/>
              <a:t>(Stronger acid) react with carbonates (anions of weaker acids) to form CO</a:t>
            </a:r>
            <a:r>
              <a:rPr lang="en-US" altLang="zh-CN" baseline="-25000" dirty="0"/>
              <a:t>2</a:t>
            </a:r>
            <a:r>
              <a:rPr lang="en-US" altLang="zh-CN" dirty="0"/>
              <a:t> (weaker acids)</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Characteristic properties of </a:t>
            </a:r>
            <a:r>
              <a:rPr lang="en-US" altLang="zh-CN" dirty="0">
                <a:solidFill>
                  <a:schemeClr val="accent2"/>
                </a:solidFill>
              </a:rPr>
              <a:t>acid</a:t>
            </a:r>
            <a:endParaRPr lang="zh-CN" altLang="en-US" dirty="0">
              <a:solidFill>
                <a:schemeClr val="accent2"/>
              </a:solidFill>
            </a:endParaRPr>
          </a:p>
        </p:txBody>
      </p:sp>
      <p:pic>
        <p:nvPicPr>
          <p:cNvPr id="5" name="图片 4" descr="93258-004-72722945.jpg"/>
          <p:cNvPicPr>
            <a:picLocks noChangeAspect="1"/>
          </p:cNvPicPr>
          <p:nvPr/>
        </p:nvPicPr>
        <p:blipFill>
          <a:blip r:embed="rId1"/>
          <a:stretch>
            <a:fillRect/>
          </a:stretch>
        </p:blipFill>
        <p:spPr>
          <a:xfrm>
            <a:off x="375662" y="1952301"/>
            <a:ext cx="3019425" cy="4286250"/>
          </a:xfrm>
          <a:prstGeom prst="rect">
            <a:avLst/>
          </a:prstGeom>
        </p:spPr>
      </p:pic>
      <p:pic>
        <p:nvPicPr>
          <p:cNvPr id="6" name="图片 5" descr="acid_base_ph.png"/>
          <p:cNvPicPr>
            <a:picLocks noChangeAspect="1"/>
          </p:cNvPicPr>
          <p:nvPr/>
        </p:nvPicPr>
        <p:blipFill>
          <a:blip r:embed="rId2"/>
          <a:stretch>
            <a:fillRect/>
          </a:stretch>
        </p:blipFill>
        <p:spPr>
          <a:xfrm>
            <a:off x="4170594" y="1952301"/>
            <a:ext cx="4771928" cy="3132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87400" y="419100"/>
            <a:ext cx="7315200" cy="732790"/>
          </a:xfrm>
        </p:spPr>
        <p:txBody>
          <a:bodyPr>
            <a:normAutofit/>
          </a:bodyPr>
          <a:lstStyle/>
          <a:p>
            <a:r>
              <a:rPr lang="en-US" altLang="zh-CN" sz="2800" dirty="0"/>
              <a:t>11.1 Bronsted-Lowry acids and bases</a:t>
            </a:r>
            <a:endParaRPr lang="en-US" altLang="zh-CN" sz="2800" dirty="0"/>
          </a:p>
        </p:txBody>
      </p:sp>
      <p:pic>
        <p:nvPicPr>
          <p:cNvPr id="3" name="图片 2"/>
          <p:cNvPicPr>
            <a:picLocks noChangeAspect="1"/>
          </p:cNvPicPr>
          <p:nvPr/>
        </p:nvPicPr>
        <p:blipFill>
          <a:blip r:embed="rId1"/>
          <a:stretch>
            <a:fillRect/>
          </a:stretch>
        </p:blipFill>
        <p:spPr>
          <a:xfrm>
            <a:off x="939800" y="1259840"/>
            <a:ext cx="7162800" cy="54082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188304" y="1104900"/>
            <a:ext cx="6864169" cy="44391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Characteristic properties of </a:t>
            </a:r>
            <a:r>
              <a:rPr lang="en-US" altLang="zh-CN" dirty="0">
                <a:solidFill>
                  <a:schemeClr val="accent2"/>
                </a:solidFill>
              </a:rPr>
              <a:t>acid</a:t>
            </a:r>
            <a:endParaRPr lang="zh-CN" altLang="en-US" dirty="0">
              <a:solidFill>
                <a:schemeClr val="accent2"/>
              </a:solidFill>
            </a:endParaRPr>
          </a:p>
        </p:txBody>
      </p:sp>
      <p:pic>
        <p:nvPicPr>
          <p:cNvPr id="3" name="图片 2" descr="照片.JPG"/>
          <p:cNvPicPr>
            <a:picLocks noChangeAspect="1"/>
          </p:cNvPicPr>
          <p:nvPr/>
        </p:nvPicPr>
        <p:blipFill>
          <a:blip r:embed="rId1"/>
          <a:stretch>
            <a:fillRect/>
          </a:stretch>
        </p:blipFill>
        <p:spPr>
          <a:xfrm>
            <a:off x="0" y="1962151"/>
            <a:ext cx="9144000" cy="3987800"/>
          </a:xfrm>
          <a:prstGeom prst="rect">
            <a:avLst/>
          </a:prstGeom>
        </p:spPr>
      </p:pic>
      <p:pic>
        <p:nvPicPr>
          <p:cNvPr id="4098" name="Picture 2"/>
          <p:cNvPicPr>
            <a:picLocks noChangeAspect="1" noChangeArrowheads="1"/>
          </p:cNvPicPr>
          <p:nvPr/>
        </p:nvPicPr>
        <p:blipFill rotWithShape="1">
          <a:blip r:embed="rId2"/>
          <a:srcRect t="8712"/>
          <a:stretch>
            <a:fillRect/>
          </a:stretch>
        </p:blipFill>
        <p:spPr bwMode="auto">
          <a:xfrm>
            <a:off x="1364011" y="5854700"/>
            <a:ext cx="6354143" cy="83471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49500" y="117859"/>
            <a:ext cx="6377940" cy="1293028"/>
          </a:xfrm>
        </p:spPr>
        <p:txBody>
          <a:bodyPr/>
          <a:lstStyle/>
          <a:p>
            <a:r>
              <a:rPr lang="en-US" altLang="zh-CN" dirty="0"/>
              <a:t>Characteristic properties of </a:t>
            </a:r>
            <a:r>
              <a:rPr lang="en-US" altLang="zh-CN" dirty="0">
                <a:solidFill>
                  <a:schemeClr val="accent2"/>
                </a:solidFill>
              </a:rPr>
              <a:t>acid</a:t>
            </a:r>
            <a:endParaRPr lang="zh-CN" altLang="en-US" dirty="0">
              <a:solidFill>
                <a:schemeClr val="accent2"/>
              </a:solidFill>
            </a:endParaRPr>
          </a:p>
        </p:txBody>
      </p:sp>
      <p:pic>
        <p:nvPicPr>
          <p:cNvPr id="5122" name="Picture 2"/>
          <p:cNvPicPr>
            <a:picLocks noChangeAspect="1" noChangeArrowheads="1"/>
          </p:cNvPicPr>
          <p:nvPr/>
        </p:nvPicPr>
        <p:blipFill>
          <a:blip r:embed="rId1"/>
          <a:srcRect/>
          <a:stretch>
            <a:fillRect/>
          </a:stretch>
        </p:blipFill>
        <p:spPr bwMode="auto">
          <a:xfrm>
            <a:off x="1061172" y="1410887"/>
            <a:ext cx="6893548" cy="537019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srcRect/>
          <a:stretch>
            <a:fillRect/>
          </a:stretch>
        </p:blipFill>
        <p:spPr bwMode="auto">
          <a:xfrm>
            <a:off x="449669" y="241776"/>
            <a:ext cx="6034653" cy="638963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Characteristic properties of </a:t>
            </a:r>
            <a:r>
              <a:rPr lang="en-US" altLang="zh-CN" dirty="0">
                <a:solidFill>
                  <a:schemeClr val="accent2"/>
                </a:solidFill>
              </a:rPr>
              <a:t>Base</a:t>
            </a:r>
            <a:endParaRPr lang="zh-CN" altLang="en-US" dirty="0"/>
          </a:p>
        </p:txBody>
      </p:sp>
      <p:sp>
        <p:nvSpPr>
          <p:cNvPr id="3" name="内容占位符 2"/>
          <p:cNvSpPr>
            <a:spLocks noGrp="1"/>
          </p:cNvSpPr>
          <p:nvPr>
            <p:ph idx="1"/>
          </p:nvPr>
        </p:nvSpPr>
        <p:spPr/>
        <p:txBody>
          <a:bodyPr/>
          <a:lstStyle/>
          <a:p>
            <a:r>
              <a:rPr lang="en-US" altLang="zh-CN" dirty="0"/>
              <a:t>React with indicators</a:t>
            </a:r>
            <a:endParaRPr lang="en-US" altLang="zh-CN" dirty="0"/>
          </a:p>
          <a:p>
            <a:r>
              <a:rPr lang="en-US" altLang="zh-CN" dirty="0"/>
              <a:t>React with acids (neutralization)</a:t>
            </a:r>
            <a:endParaRPr lang="en-US" altLang="zh-CN" dirty="0"/>
          </a:p>
          <a:p>
            <a:r>
              <a:rPr lang="en-US" altLang="zh-CN" dirty="0"/>
              <a:t>React with acidic oxides</a:t>
            </a:r>
            <a:endParaRPr lang="en-US" altLang="zh-CN" dirty="0"/>
          </a:p>
          <a:p>
            <a:r>
              <a:rPr lang="en-US" altLang="zh-CN" dirty="0"/>
              <a:t>(Stronger base) react with ammonium salt (weaker bases) to form ammonia (weaker bases)</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1800" y="117859"/>
            <a:ext cx="6839877" cy="1293028"/>
          </a:xfrm>
        </p:spPr>
        <p:txBody>
          <a:bodyPr/>
          <a:lstStyle/>
          <a:p>
            <a:r>
              <a:rPr lang="en-US" altLang="zh-CN" dirty="0"/>
              <a:t>Characteristic properties of </a:t>
            </a:r>
            <a:r>
              <a:rPr lang="en-US" altLang="zh-CN" dirty="0">
                <a:solidFill>
                  <a:schemeClr val="accent2"/>
                </a:solidFill>
              </a:rPr>
              <a:t>Base</a:t>
            </a:r>
            <a:endParaRPr lang="zh-CN" altLang="en-US" dirty="0">
              <a:solidFill>
                <a:schemeClr val="accent2"/>
              </a:solidFill>
            </a:endParaRPr>
          </a:p>
        </p:txBody>
      </p:sp>
      <p:pic>
        <p:nvPicPr>
          <p:cNvPr id="4" name="图片 3" descr="acid_base_ph.png"/>
          <p:cNvPicPr>
            <a:picLocks noChangeAspect="1"/>
          </p:cNvPicPr>
          <p:nvPr/>
        </p:nvPicPr>
        <p:blipFill>
          <a:blip r:embed="rId1"/>
          <a:stretch>
            <a:fillRect/>
          </a:stretch>
        </p:blipFill>
        <p:spPr>
          <a:xfrm>
            <a:off x="265020" y="1774798"/>
            <a:ext cx="4523955" cy="2969843"/>
          </a:xfrm>
          <a:prstGeom prst="rect">
            <a:avLst/>
          </a:prstGeom>
        </p:spPr>
      </p:pic>
      <p:pic>
        <p:nvPicPr>
          <p:cNvPr id="6" name="图片 5" descr="A5000374-Litmus_paper_in_alkali-SPL.jpg"/>
          <p:cNvPicPr>
            <a:picLocks noChangeAspect="1"/>
          </p:cNvPicPr>
          <p:nvPr/>
        </p:nvPicPr>
        <p:blipFill>
          <a:blip r:embed="rId2"/>
          <a:stretch>
            <a:fillRect/>
          </a:stretch>
        </p:blipFill>
        <p:spPr>
          <a:xfrm>
            <a:off x="5160937" y="1545552"/>
            <a:ext cx="3508421" cy="4829775"/>
          </a:xfrm>
          <a:prstGeom prst="rect">
            <a:avLst/>
          </a:prstGeom>
        </p:spPr>
      </p:pic>
      <p:sp>
        <p:nvSpPr>
          <p:cNvPr id="7" name="TextBox 6"/>
          <p:cNvSpPr txBox="1"/>
          <p:nvPr/>
        </p:nvSpPr>
        <p:spPr>
          <a:xfrm>
            <a:off x="796869" y="4754609"/>
            <a:ext cx="3992106" cy="707886"/>
          </a:xfrm>
          <a:prstGeom prst="rect">
            <a:avLst/>
          </a:prstGeom>
          <a:solidFill>
            <a:schemeClr val="bg1"/>
          </a:solidFill>
        </p:spPr>
        <p:txBody>
          <a:bodyPr wrap="square" rtlCol="0">
            <a:spAutoFit/>
          </a:bodyPr>
          <a:lstStyle/>
          <a:p>
            <a:r>
              <a:rPr lang="en-US" altLang="zh-CN" sz="2000" dirty="0"/>
              <a:t>Aqueous soluble bases are also called alkalis</a:t>
            </a:r>
            <a:endParaRPr lang="zh-CN" alt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Characteristic properties of </a:t>
            </a:r>
            <a:r>
              <a:rPr lang="en-US" altLang="zh-CN" dirty="0">
                <a:solidFill>
                  <a:schemeClr val="accent2"/>
                </a:solidFill>
              </a:rPr>
              <a:t>Base</a:t>
            </a:r>
            <a:endParaRPr lang="zh-CN" altLang="en-US" dirty="0">
              <a:solidFill>
                <a:schemeClr val="accent2"/>
              </a:solidFill>
            </a:endParaRPr>
          </a:p>
        </p:txBody>
      </p:sp>
      <p:pic>
        <p:nvPicPr>
          <p:cNvPr id="7170" name="Picture 2"/>
          <p:cNvPicPr>
            <a:picLocks noChangeAspect="1" noChangeArrowheads="1"/>
          </p:cNvPicPr>
          <p:nvPr/>
        </p:nvPicPr>
        <p:blipFill>
          <a:blip r:embed="rId1"/>
          <a:srcRect/>
          <a:stretch>
            <a:fillRect/>
          </a:stretch>
        </p:blipFill>
        <p:spPr bwMode="auto">
          <a:xfrm>
            <a:off x="1035644" y="2265095"/>
            <a:ext cx="7308256" cy="263818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Conductivity</a:t>
            </a:r>
            <a:endParaRPr lang="zh-CN" altLang="en-US" dirty="0"/>
          </a:p>
        </p:txBody>
      </p:sp>
      <p:grpSp>
        <p:nvGrpSpPr>
          <p:cNvPr id="5" name="组合 4"/>
          <p:cNvGrpSpPr/>
          <p:nvPr/>
        </p:nvGrpSpPr>
        <p:grpSpPr>
          <a:xfrm>
            <a:off x="791964" y="2057401"/>
            <a:ext cx="7317046" cy="1193773"/>
            <a:chOff x="807462" y="2138161"/>
            <a:chExt cx="7317046" cy="1193773"/>
          </a:xfrm>
        </p:grpSpPr>
        <p:pic>
          <p:nvPicPr>
            <p:cNvPr id="8194" name="Picture 2"/>
            <p:cNvPicPr>
              <a:picLocks noChangeAspect="1" noChangeArrowheads="1"/>
            </p:cNvPicPr>
            <p:nvPr/>
          </p:nvPicPr>
          <p:blipFill rotWithShape="1">
            <a:blip r:embed="rId1"/>
            <a:srcRect t="-2" b="8631"/>
            <a:stretch>
              <a:fillRect/>
            </a:stretch>
          </p:blipFill>
          <p:spPr bwMode="auto">
            <a:xfrm>
              <a:off x="807462" y="2138161"/>
              <a:ext cx="7301548" cy="1104899"/>
            </a:xfrm>
            <a:prstGeom prst="rect">
              <a:avLst/>
            </a:prstGeom>
            <a:noFill/>
            <a:ln w="9525">
              <a:noFill/>
              <a:miter lim="800000"/>
              <a:headEnd/>
              <a:tailEnd/>
            </a:ln>
            <a:effectLst/>
          </p:spPr>
        </p:pic>
        <p:sp>
          <p:nvSpPr>
            <p:cNvPr id="4" name="矩形 3"/>
            <p:cNvSpPr/>
            <p:nvPr/>
          </p:nvSpPr>
          <p:spPr>
            <a:xfrm>
              <a:off x="1735810" y="2975473"/>
              <a:ext cx="6388698" cy="356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b0.jpg"/>
          <p:cNvPicPr>
            <a:picLocks noChangeAspect="1"/>
          </p:cNvPicPr>
          <p:nvPr/>
        </p:nvPicPr>
        <p:blipFill>
          <a:blip r:embed="rId1"/>
          <a:stretch>
            <a:fillRect/>
          </a:stretch>
        </p:blipFill>
        <p:spPr>
          <a:xfrm>
            <a:off x="438377" y="263471"/>
            <a:ext cx="8178681" cy="629758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85140" y="128270"/>
            <a:ext cx="7560945" cy="4611370"/>
          </a:xfrm>
          <a:prstGeom prst="rect">
            <a:avLst/>
          </a:prstGeom>
        </p:spPr>
      </p:pic>
      <p:pic>
        <p:nvPicPr>
          <p:cNvPr id="3" name="图片 2"/>
          <p:cNvPicPr>
            <a:picLocks noChangeAspect="1"/>
          </p:cNvPicPr>
          <p:nvPr/>
        </p:nvPicPr>
        <p:blipFill>
          <a:blip r:embed="rId2"/>
          <a:stretch>
            <a:fillRect/>
          </a:stretch>
        </p:blipFill>
        <p:spPr>
          <a:xfrm>
            <a:off x="303530" y="4792980"/>
            <a:ext cx="7924800" cy="1809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019" y="274026"/>
            <a:ext cx="8534454" cy="584775"/>
          </a:xfrm>
          <a:prstGeom prst="rect">
            <a:avLst/>
          </a:prstGeom>
          <a:noFill/>
        </p:spPr>
        <p:txBody>
          <a:bodyPr wrap="square" rtlCol="0">
            <a:spAutoFit/>
          </a:bodyPr>
          <a:lstStyle/>
          <a:p>
            <a:r>
              <a:rPr lang="en-US" altLang="zh-CN" sz="3200" b="1" dirty="0"/>
              <a:t>Arrhenius Acid-Base Theory</a:t>
            </a:r>
            <a:endParaRPr lang="zh-CN" altLang="en-US" sz="3200" b="1" dirty="0"/>
          </a:p>
        </p:txBody>
      </p:sp>
      <p:sp>
        <p:nvSpPr>
          <p:cNvPr id="5" name="矩形 4"/>
          <p:cNvSpPr/>
          <p:nvPr/>
        </p:nvSpPr>
        <p:spPr>
          <a:xfrm>
            <a:off x="160019" y="1074701"/>
            <a:ext cx="6164581" cy="5232202"/>
          </a:xfrm>
          <a:prstGeom prst="rect">
            <a:avLst/>
          </a:prstGeom>
          <a:solidFill>
            <a:schemeClr val="bg1"/>
          </a:solidFill>
        </p:spPr>
        <p:txBody>
          <a:bodyPr wrap="square">
            <a:spAutoFit/>
          </a:bodyPr>
          <a:lstStyle/>
          <a:p>
            <a:r>
              <a:rPr lang="en-US" dirty="0"/>
              <a:t>As defined by Arrhenius:</a:t>
            </a:r>
            <a:endParaRPr lang="en-US" dirty="0"/>
          </a:p>
          <a:p>
            <a:r>
              <a:rPr lang="en-US" sz="2800" b="1" i="1" dirty="0">
                <a:solidFill>
                  <a:srgbClr val="FF0000"/>
                </a:solidFill>
              </a:rPr>
              <a:t>An Arrhenius acid</a:t>
            </a:r>
            <a:r>
              <a:rPr lang="en-US" sz="2800" b="1" dirty="0">
                <a:solidFill>
                  <a:srgbClr val="FF0000"/>
                </a:solidFill>
              </a:rPr>
              <a:t> is a substance that dissociate in water to form hydrogen ions (H</a:t>
            </a:r>
            <a:r>
              <a:rPr lang="en-US" sz="2800" b="1" baseline="30000" dirty="0">
                <a:solidFill>
                  <a:srgbClr val="FF0000"/>
                </a:solidFill>
              </a:rPr>
              <a:t>+</a:t>
            </a:r>
            <a:r>
              <a:rPr lang="en-US" sz="2800" b="1" dirty="0">
                <a:solidFill>
                  <a:srgbClr val="FF0000"/>
                </a:solidFill>
              </a:rPr>
              <a:t>) and anions</a:t>
            </a:r>
            <a:r>
              <a:rPr lang="en-US" b="1" dirty="0">
                <a:solidFill>
                  <a:srgbClr val="FF0000"/>
                </a:solidFill>
              </a:rPr>
              <a:t>.</a:t>
            </a:r>
            <a:endParaRPr lang="en-US" b="1" baseline="30000" dirty="0">
              <a:solidFill>
                <a:srgbClr val="FF0000"/>
              </a:solidFill>
            </a:endParaRPr>
          </a:p>
          <a:p>
            <a:r>
              <a:rPr lang="en-US" sz="2000" dirty="0"/>
              <a:t>That is, an acid increases the concentration of H</a:t>
            </a:r>
            <a:r>
              <a:rPr lang="en-US" sz="2000" baseline="30000" dirty="0"/>
              <a:t>+</a:t>
            </a:r>
            <a:r>
              <a:rPr lang="en-US" sz="2000" dirty="0"/>
              <a:t> ions in an aqueous solution. This protonation of water yields hydronium ion (H</a:t>
            </a:r>
            <a:r>
              <a:rPr lang="en-US" sz="2000" baseline="-25000" dirty="0"/>
              <a:t>3</a:t>
            </a:r>
            <a:r>
              <a:rPr lang="en-US" sz="2000" dirty="0"/>
              <a:t>O</a:t>
            </a:r>
            <a:r>
              <a:rPr lang="en-US" sz="2000" baseline="30000" dirty="0"/>
              <a:t>+</a:t>
            </a:r>
            <a:r>
              <a:rPr lang="en-US" sz="2000" dirty="0"/>
              <a:t>), in modern times, the use of H</a:t>
            </a:r>
            <a:r>
              <a:rPr lang="en-US" sz="2000" baseline="30000" dirty="0"/>
              <a:t>+</a:t>
            </a:r>
            <a:r>
              <a:rPr lang="en-US" sz="2000" dirty="0"/>
              <a:t> is regarded as a shorthand for H</a:t>
            </a:r>
            <a:r>
              <a:rPr lang="en-US" sz="2000" baseline="-25000" dirty="0"/>
              <a:t>3</a:t>
            </a:r>
            <a:r>
              <a:rPr lang="en-US" sz="2000" dirty="0"/>
              <a:t>O</a:t>
            </a:r>
            <a:r>
              <a:rPr lang="en-US" sz="2000" baseline="30000" dirty="0"/>
              <a:t>+</a:t>
            </a:r>
            <a:r>
              <a:rPr lang="en-US" sz="2000" dirty="0"/>
              <a:t>, because it is now known that a bare proton (H</a:t>
            </a:r>
            <a:r>
              <a:rPr lang="en-US" sz="2000" baseline="30000" dirty="0"/>
              <a:t>+</a:t>
            </a:r>
            <a:r>
              <a:rPr lang="en-US" sz="2000" dirty="0"/>
              <a:t>) does not exist as a free species in aqueous solution.</a:t>
            </a:r>
            <a:endParaRPr lang="en-US" sz="2000" dirty="0"/>
          </a:p>
          <a:p>
            <a:endParaRPr lang="en-US" sz="2000" dirty="0"/>
          </a:p>
          <a:p>
            <a:r>
              <a:rPr lang="en-US" sz="2400" b="1" dirty="0">
                <a:solidFill>
                  <a:srgbClr val="FF0000"/>
                </a:solidFill>
              </a:rPr>
              <a:t>HCl </a:t>
            </a:r>
            <a:r>
              <a:rPr lang="zh-CN" altLang="en-US" sz="2400" b="1" dirty="0">
                <a:solidFill>
                  <a:srgbClr val="FF0000"/>
                </a:solidFill>
              </a:rPr>
              <a:t>→ </a:t>
            </a:r>
            <a:r>
              <a:rPr lang="en-US" altLang="zh-CN" sz="2400" b="1" dirty="0">
                <a:solidFill>
                  <a:srgbClr val="FF0000"/>
                </a:solidFill>
              </a:rPr>
              <a:t>H</a:t>
            </a:r>
            <a:r>
              <a:rPr lang="en-US" altLang="zh-CN" sz="2400" b="1" baseline="30000" dirty="0">
                <a:solidFill>
                  <a:srgbClr val="FF0000"/>
                </a:solidFill>
              </a:rPr>
              <a:t>+</a:t>
            </a:r>
            <a:r>
              <a:rPr lang="en-US" altLang="zh-CN" sz="2400" b="1" dirty="0">
                <a:solidFill>
                  <a:srgbClr val="FF0000"/>
                </a:solidFill>
              </a:rPr>
              <a:t> + Cl</a:t>
            </a:r>
            <a:r>
              <a:rPr lang="en-US" altLang="zh-CN" sz="2400" b="1" baseline="30000" dirty="0">
                <a:solidFill>
                  <a:srgbClr val="FF0000"/>
                </a:solidFill>
              </a:rPr>
              <a:t>-</a:t>
            </a:r>
            <a:r>
              <a:rPr lang="en-US" altLang="zh-CN" sz="2400" b="1" dirty="0">
                <a:solidFill>
                  <a:srgbClr val="FF0000"/>
                </a:solidFill>
              </a:rPr>
              <a:t> or HCl + H</a:t>
            </a:r>
            <a:r>
              <a:rPr lang="en-US" altLang="zh-CN" sz="2400" b="1" baseline="-25000" dirty="0">
                <a:solidFill>
                  <a:srgbClr val="FF0000"/>
                </a:solidFill>
              </a:rPr>
              <a:t>2</a:t>
            </a:r>
            <a:r>
              <a:rPr lang="en-US" altLang="zh-CN" sz="2400" b="1" dirty="0">
                <a:solidFill>
                  <a:srgbClr val="FF0000"/>
                </a:solidFill>
              </a:rPr>
              <a:t>O </a:t>
            </a:r>
            <a:r>
              <a:rPr lang="zh-CN" altLang="en-US" sz="2400" b="1" dirty="0">
                <a:solidFill>
                  <a:srgbClr val="FF0000"/>
                </a:solidFill>
              </a:rPr>
              <a:t>→ </a:t>
            </a:r>
            <a:r>
              <a:rPr lang="en-US" altLang="zh-CN" sz="2400" b="1" dirty="0">
                <a:solidFill>
                  <a:srgbClr val="FF0000"/>
                </a:solidFill>
              </a:rPr>
              <a:t>H</a:t>
            </a:r>
            <a:r>
              <a:rPr lang="en-US" altLang="zh-CN" sz="2400" b="1" baseline="-25000" dirty="0">
                <a:solidFill>
                  <a:srgbClr val="FF0000"/>
                </a:solidFill>
              </a:rPr>
              <a:t>3</a:t>
            </a:r>
            <a:r>
              <a:rPr lang="en-US" altLang="zh-CN" sz="2400" b="1" dirty="0">
                <a:solidFill>
                  <a:srgbClr val="FF0000"/>
                </a:solidFill>
              </a:rPr>
              <a:t>O</a:t>
            </a:r>
            <a:r>
              <a:rPr lang="en-US" altLang="zh-CN" sz="2400" b="1" baseline="30000" dirty="0">
                <a:solidFill>
                  <a:srgbClr val="FF0000"/>
                </a:solidFill>
              </a:rPr>
              <a:t>+</a:t>
            </a:r>
            <a:r>
              <a:rPr lang="en-US" altLang="zh-CN" sz="2400" b="1" dirty="0">
                <a:solidFill>
                  <a:srgbClr val="FF0000"/>
                </a:solidFill>
              </a:rPr>
              <a:t> + Cl</a:t>
            </a:r>
            <a:r>
              <a:rPr lang="en-US" altLang="zh-CN" sz="2400" b="1" baseline="30000" dirty="0">
                <a:solidFill>
                  <a:srgbClr val="FF0000"/>
                </a:solidFill>
              </a:rPr>
              <a:t>-</a:t>
            </a:r>
            <a:endParaRPr lang="en-US" altLang="zh-CN" sz="2400" b="1" dirty="0">
              <a:solidFill>
                <a:srgbClr val="FF0000"/>
              </a:solidFill>
            </a:endParaRPr>
          </a:p>
          <a:p>
            <a:r>
              <a:rPr lang="en-US" sz="2400" b="1" dirty="0">
                <a:solidFill>
                  <a:srgbClr val="FF0000"/>
                </a:solidFill>
              </a:rPr>
              <a:t>H</a:t>
            </a:r>
            <a:r>
              <a:rPr lang="en-US" sz="2400" b="1" baseline="-25000" dirty="0">
                <a:solidFill>
                  <a:srgbClr val="FF0000"/>
                </a:solidFill>
              </a:rPr>
              <a:t>2</a:t>
            </a:r>
            <a:r>
              <a:rPr lang="en-US" sz="2400" b="1" dirty="0">
                <a:solidFill>
                  <a:srgbClr val="FF0000"/>
                </a:solidFill>
              </a:rPr>
              <a:t>SO</a:t>
            </a:r>
            <a:r>
              <a:rPr lang="en-US" sz="2400" b="1" baseline="-25000" dirty="0">
                <a:solidFill>
                  <a:srgbClr val="FF0000"/>
                </a:solidFill>
              </a:rPr>
              <a:t>4</a:t>
            </a:r>
            <a:r>
              <a:rPr lang="en-US" sz="2400" b="1" dirty="0">
                <a:solidFill>
                  <a:srgbClr val="FF0000"/>
                </a:solidFill>
              </a:rPr>
              <a:t> </a:t>
            </a:r>
            <a:r>
              <a:rPr lang="zh-CN" altLang="en-US" sz="2400" b="1" dirty="0">
                <a:solidFill>
                  <a:srgbClr val="FF0000"/>
                </a:solidFill>
              </a:rPr>
              <a:t>→ </a:t>
            </a:r>
            <a:r>
              <a:rPr lang="en-US" altLang="zh-CN" sz="2400" b="1" dirty="0">
                <a:solidFill>
                  <a:srgbClr val="FF0000"/>
                </a:solidFill>
              </a:rPr>
              <a:t>H</a:t>
            </a:r>
            <a:r>
              <a:rPr lang="en-US" altLang="zh-CN" sz="2400" b="1" baseline="30000" dirty="0">
                <a:solidFill>
                  <a:srgbClr val="FF0000"/>
                </a:solidFill>
              </a:rPr>
              <a:t>+</a:t>
            </a:r>
            <a:r>
              <a:rPr lang="en-US" altLang="zh-CN" sz="2400" b="1" dirty="0">
                <a:solidFill>
                  <a:srgbClr val="FF0000"/>
                </a:solidFill>
              </a:rPr>
              <a:t> + HSO</a:t>
            </a:r>
            <a:r>
              <a:rPr lang="en-US" altLang="zh-CN" sz="2400" b="1" baseline="-25000" dirty="0">
                <a:solidFill>
                  <a:srgbClr val="FF0000"/>
                </a:solidFill>
              </a:rPr>
              <a:t>4</a:t>
            </a:r>
            <a:r>
              <a:rPr lang="en-US" altLang="zh-CN" sz="2400" b="1" baseline="30000" dirty="0">
                <a:solidFill>
                  <a:srgbClr val="FF0000"/>
                </a:solidFill>
              </a:rPr>
              <a:t>-</a:t>
            </a:r>
            <a:r>
              <a:rPr lang="en-US" altLang="zh-CN" sz="2400" b="1" dirty="0">
                <a:solidFill>
                  <a:srgbClr val="FF0000"/>
                </a:solidFill>
              </a:rPr>
              <a:t>   </a:t>
            </a:r>
            <a:endParaRPr lang="en-US" altLang="zh-CN" sz="2400" b="1" dirty="0">
              <a:solidFill>
                <a:srgbClr val="FF0000"/>
              </a:solidFill>
            </a:endParaRPr>
          </a:p>
          <a:p>
            <a:r>
              <a:rPr lang="en-US" altLang="zh-CN" sz="2400" b="1" dirty="0">
                <a:solidFill>
                  <a:srgbClr val="FF0000"/>
                </a:solidFill>
              </a:rPr>
              <a:t>or   H</a:t>
            </a:r>
            <a:r>
              <a:rPr lang="en-US" altLang="zh-CN" sz="2400" b="1" baseline="-25000" dirty="0">
                <a:solidFill>
                  <a:srgbClr val="FF0000"/>
                </a:solidFill>
              </a:rPr>
              <a:t>2</a:t>
            </a:r>
            <a:r>
              <a:rPr lang="en-US" altLang="zh-CN" sz="2400" b="1" dirty="0">
                <a:solidFill>
                  <a:srgbClr val="FF0000"/>
                </a:solidFill>
              </a:rPr>
              <a:t>SO</a:t>
            </a:r>
            <a:r>
              <a:rPr lang="en-US" altLang="zh-CN" sz="2400" b="1" baseline="-25000" dirty="0">
                <a:solidFill>
                  <a:srgbClr val="FF0000"/>
                </a:solidFill>
              </a:rPr>
              <a:t>4</a:t>
            </a:r>
            <a:r>
              <a:rPr lang="en-US" altLang="zh-CN" sz="2400" b="1" dirty="0">
                <a:solidFill>
                  <a:srgbClr val="FF0000"/>
                </a:solidFill>
              </a:rPr>
              <a:t> + H</a:t>
            </a:r>
            <a:r>
              <a:rPr lang="en-US" altLang="zh-CN" sz="2400" b="1" baseline="-25000" dirty="0">
                <a:solidFill>
                  <a:srgbClr val="FF0000"/>
                </a:solidFill>
              </a:rPr>
              <a:t>2</a:t>
            </a:r>
            <a:r>
              <a:rPr lang="en-US" altLang="zh-CN" sz="2400" b="1" dirty="0">
                <a:solidFill>
                  <a:srgbClr val="FF0000"/>
                </a:solidFill>
              </a:rPr>
              <a:t>O </a:t>
            </a:r>
            <a:r>
              <a:rPr lang="zh-CN" altLang="en-US" sz="2400" b="1" dirty="0">
                <a:solidFill>
                  <a:srgbClr val="FF0000"/>
                </a:solidFill>
              </a:rPr>
              <a:t>→ </a:t>
            </a:r>
            <a:r>
              <a:rPr lang="en-US" altLang="zh-CN" sz="2400" b="1" dirty="0">
                <a:solidFill>
                  <a:srgbClr val="FF0000"/>
                </a:solidFill>
              </a:rPr>
              <a:t>H</a:t>
            </a:r>
            <a:r>
              <a:rPr lang="en-US" altLang="zh-CN" sz="2400" b="1" baseline="-25000" dirty="0">
                <a:solidFill>
                  <a:srgbClr val="FF0000"/>
                </a:solidFill>
              </a:rPr>
              <a:t>3</a:t>
            </a:r>
            <a:r>
              <a:rPr lang="en-US" altLang="zh-CN" sz="2400" b="1" dirty="0">
                <a:solidFill>
                  <a:srgbClr val="FF0000"/>
                </a:solidFill>
              </a:rPr>
              <a:t>O</a:t>
            </a:r>
            <a:r>
              <a:rPr lang="en-US" altLang="zh-CN" sz="2400" b="1" baseline="30000" dirty="0">
                <a:solidFill>
                  <a:srgbClr val="FF0000"/>
                </a:solidFill>
              </a:rPr>
              <a:t>+</a:t>
            </a:r>
            <a:r>
              <a:rPr lang="en-US" altLang="zh-CN" sz="2400" b="1" dirty="0">
                <a:solidFill>
                  <a:srgbClr val="FF0000"/>
                </a:solidFill>
              </a:rPr>
              <a:t> + HSO</a:t>
            </a:r>
            <a:r>
              <a:rPr lang="en-US" altLang="zh-CN" sz="2400" b="1" baseline="-25000" dirty="0">
                <a:solidFill>
                  <a:srgbClr val="FF0000"/>
                </a:solidFill>
              </a:rPr>
              <a:t>4</a:t>
            </a:r>
            <a:r>
              <a:rPr lang="en-US" altLang="zh-CN" sz="2400" b="1" baseline="30000" dirty="0">
                <a:solidFill>
                  <a:srgbClr val="FF0000"/>
                </a:solidFill>
              </a:rPr>
              <a:t>-</a:t>
            </a:r>
            <a:endParaRPr lang="en-US" altLang="zh-CN" sz="2400" b="1" baseline="30000" dirty="0">
              <a:solidFill>
                <a:srgbClr val="FF0000"/>
              </a:solidFill>
            </a:endParaRPr>
          </a:p>
        </p:txBody>
      </p:sp>
      <p:pic>
        <p:nvPicPr>
          <p:cNvPr id="6" name="图片 5" descr="220px-Arrhenius2.jpg"/>
          <p:cNvPicPr>
            <a:picLocks noChangeAspect="1"/>
          </p:cNvPicPr>
          <p:nvPr/>
        </p:nvPicPr>
        <p:blipFill>
          <a:blip r:embed="rId1"/>
          <a:stretch>
            <a:fillRect/>
          </a:stretch>
        </p:blipFill>
        <p:spPr>
          <a:xfrm>
            <a:off x="6211976" y="858801"/>
            <a:ext cx="2794000" cy="3505200"/>
          </a:xfrm>
          <a:prstGeom prst="rect">
            <a:avLst/>
          </a:prstGeom>
        </p:spPr>
      </p:pic>
      <p:sp>
        <p:nvSpPr>
          <p:cNvPr id="7" name="TextBox 6"/>
          <p:cNvSpPr txBox="1"/>
          <p:nvPr/>
        </p:nvSpPr>
        <p:spPr>
          <a:xfrm>
            <a:off x="5983605" y="4581170"/>
            <a:ext cx="3250742" cy="646331"/>
          </a:xfrm>
          <a:prstGeom prst="rect">
            <a:avLst/>
          </a:prstGeom>
          <a:noFill/>
        </p:spPr>
        <p:txBody>
          <a:bodyPr wrap="square" rtlCol="0">
            <a:spAutoFit/>
          </a:bodyPr>
          <a:lstStyle/>
          <a:p>
            <a:pPr algn="ctr"/>
            <a:r>
              <a:rPr lang="en-US" altLang="zh-CN" dirty="0"/>
              <a:t>Svante Arrhenius (Sweden)</a:t>
            </a:r>
            <a:endParaRPr lang="en-US" altLang="zh-CN" dirty="0"/>
          </a:p>
          <a:p>
            <a:pPr algn="ctr"/>
            <a:r>
              <a:rPr lang="en-US" altLang="zh-CN" dirty="0"/>
              <a:t>1903 Nobel Prize in Chemistry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2522" y="478946"/>
            <a:ext cx="7044567" cy="905354"/>
          </a:xfrm>
        </p:spPr>
        <p:txBody>
          <a:bodyPr>
            <a:normAutofit/>
          </a:bodyPr>
          <a:lstStyle/>
          <a:p>
            <a:r>
              <a:rPr lang="en-US" altLang="zh-CN" sz="4400" dirty="0"/>
              <a:t>11.3 the </a:t>
            </a:r>
            <a:r>
              <a:rPr lang="en-US" altLang="zh-CN" sz="4400" cap="small" dirty="0" err="1"/>
              <a:t>P</a:t>
            </a:r>
            <a:r>
              <a:rPr lang="en-US" altLang="zh-CN" sz="4400" dirty="0" err="1"/>
              <a:t>h</a:t>
            </a:r>
            <a:r>
              <a:rPr lang="en-US" altLang="zh-CN" sz="4400" dirty="0"/>
              <a:t> scale</a:t>
            </a:r>
            <a:endParaRPr lang="en-US" sz="2400" dirty="0"/>
          </a:p>
        </p:txBody>
      </p:sp>
      <p:pic>
        <p:nvPicPr>
          <p:cNvPr id="4" name="图片 3"/>
          <p:cNvPicPr>
            <a:picLocks noChangeAspect="1"/>
          </p:cNvPicPr>
          <p:nvPr/>
        </p:nvPicPr>
        <p:blipFill>
          <a:blip r:embed="rId1"/>
          <a:stretch>
            <a:fillRect/>
          </a:stretch>
        </p:blipFill>
        <p:spPr>
          <a:xfrm>
            <a:off x="495300" y="1546860"/>
            <a:ext cx="8153400" cy="42862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970268" y="579087"/>
            <a:ext cx="6832050" cy="4044574"/>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cap="none" dirty="0"/>
              <a:t>Determine the pH</a:t>
            </a:r>
            <a:endParaRPr lang="zh-CN" altLang="en-US" cap="none" dirty="0"/>
          </a:p>
        </p:txBody>
      </p:sp>
      <p:pic>
        <p:nvPicPr>
          <p:cNvPr id="3" name="图片 2" descr="thCA19SATG.jpg"/>
          <p:cNvPicPr>
            <a:picLocks noChangeAspect="1"/>
          </p:cNvPicPr>
          <p:nvPr/>
        </p:nvPicPr>
        <p:blipFill>
          <a:blip r:embed="rId1"/>
          <a:stretch>
            <a:fillRect/>
          </a:stretch>
        </p:blipFill>
        <p:spPr>
          <a:xfrm>
            <a:off x="234031" y="1891751"/>
            <a:ext cx="4384471" cy="4384471"/>
          </a:xfrm>
          <a:prstGeom prst="rect">
            <a:avLst/>
          </a:prstGeom>
        </p:spPr>
      </p:pic>
      <p:pic>
        <p:nvPicPr>
          <p:cNvPr id="4" name="图片 3" descr="Universal_Indicator_Paper_jpg_250x250.jpg"/>
          <p:cNvPicPr>
            <a:picLocks noChangeAspect="1"/>
          </p:cNvPicPr>
          <p:nvPr/>
        </p:nvPicPr>
        <p:blipFill>
          <a:blip r:embed="rId2"/>
          <a:srcRect l="5880" r="4513" b="7282"/>
          <a:stretch>
            <a:fillRect/>
          </a:stretch>
        </p:blipFill>
        <p:spPr>
          <a:xfrm>
            <a:off x="4618502" y="1891751"/>
            <a:ext cx="4308522" cy="296016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cap="none" dirty="0"/>
              <a:t>Determine the pH</a:t>
            </a:r>
            <a:endParaRPr lang="zh-CN" altLang="en-US" cap="none" dirty="0"/>
          </a:p>
        </p:txBody>
      </p:sp>
      <p:grpSp>
        <p:nvGrpSpPr>
          <p:cNvPr id="11" name="组合 10"/>
          <p:cNvGrpSpPr/>
          <p:nvPr/>
        </p:nvGrpSpPr>
        <p:grpSpPr>
          <a:xfrm>
            <a:off x="25400" y="2057401"/>
            <a:ext cx="9098608" cy="4052725"/>
            <a:chOff x="22608" y="1542164"/>
            <a:chExt cx="9098608" cy="4052725"/>
          </a:xfrm>
        </p:grpSpPr>
        <p:pic>
          <p:nvPicPr>
            <p:cNvPr id="3074" name="Picture 2"/>
            <p:cNvPicPr>
              <a:picLocks noChangeAspect="1" noChangeArrowheads="1"/>
            </p:cNvPicPr>
            <p:nvPr/>
          </p:nvPicPr>
          <p:blipFill>
            <a:blip r:embed="rId1"/>
            <a:srcRect/>
            <a:stretch>
              <a:fillRect/>
            </a:stretch>
          </p:blipFill>
          <p:spPr bwMode="auto">
            <a:xfrm>
              <a:off x="22608" y="1542164"/>
              <a:ext cx="9098608" cy="4052725"/>
            </a:xfrm>
            <a:prstGeom prst="rect">
              <a:avLst/>
            </a:prstGeom>
            <a:noFill/>
            <a:ln w="9525">
              <a:noFill/>
              <a:miter lim="800000"/>
              <a:headEnd/>
              <a:tailEnd/>
            </a:ln>
            <a:effectLst/>
          </p:spPr>
        </p:pic>
        <p:sp>
          <p:nvSpPr>
            <p:cNvPr id="6" name="矩形 5"/>
            <p:cNvSpPr/>
            <p:nvPr/>
          </p:nvSpPr>
          <p:spPr>
            <a:xfrm>
              <a:off x="1689315" y="2929180"/>
              <a:ext cx="1177871" cy="387457"/>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n>
                  <a:solidFill>
                    <a:srgbClr val="FF0000"/>
                  </a:solidFill>
                </a:ln>
                <a:solidFill>
                  <a:srgbClr val="FF0000"/>
                </a:solidFill>
              </a:endParaRPr>
            </a:p>
          </p:txBody>
        </p:sp>
        <p:sp>
          <p:nvSpPr>
            <p:cNvPr id="7" name="矩形 6"/>
            <p:cNvSpPr/>
            <p:nvPr/>
          </p:nvSpPr>
          <p:spPr>
            <a:xfrm>
              <a:off x="3252061" y="2929180"/>
              <a:ext cx="1177871" cy="387457"/>
            </a:xfrm>
            <a:prstGeom prst="rect">
              <a:avLst/>
            </a:prstGeom>
            <a:solidFill>
              <a:srgbClr val="FFCC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n>
                  <a:solidFill>
                    <a:srgbClr val="FF0000"/>
                  </a:solidFill>
                </a:ln>
                <a:solidFill>
                  <a:srgbClr val="FF0000"/>
                </a:solidFill>
              </a:endParaRPr>
            </a:p>
          </p:txBody>
        </p:sp>
        <p:sp>
          <p:nvSpPr>
            <p:cNvPr id="8" name="矩形 7"/>
            <p:cNvSpPr/>
            <p:nvPr/>
          </p:nvSpPr>
          <p:spPr>
            <a:xfrm>
              <a:off x="4721814" y="2929180"/>
              <a:ext cx="1177871" cy="387457"/>
            </a:xfrm>
            <a:prstGeom prst="rect">
              <a:avLst/>
            </a:prstGeom>
            <a:solidFill>
              <a:srgbClr val="99CC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n>
                  <a:solidFill>
                    <a:srgbClr val="FF0000"/>
                  </a:solidFill>
                </a:ln>
                <a:solidFill>
                  <a:srgbClr val="FF0000"/>
                </a:solidFill>
              </a:endParaRPr>
            </a:p>
          </p:txBody>
        </p:sp>
        <p:sp>
          <p:nvSpPr>
            <p:cNvPr id="9" name="矩形 8"/>
            <p:cNvSpPr/>
            <p:nvPr/>
          </p:nvSpPr>
          <p:spPr>
            <a:xfrm>
              <a:off x="6238065" y="2929180"/>
              <a:ext cx="1177871" cy="387457"/>
            </a:xfrm>
            <a:prstGeom prst="rect">
              <a:avLst/>
            </a:prstGeom>
            <a:solidFill>
              <a:srgbClr val="006699"/>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n>
                  <a:solidFill>
                    <a:srgbClr val="FF0000"/>
                  </a:solidFill>
                </a:ln>
                <a:solidFill>
                  <a:srgbClr val="FF0000"/>
                </a:solidFill>
              </a:endParaRPr>
            </a:p>
          </p:txBody>
        </p:sp>
        <p:sp>
          <p:nvSpPr>
            <p:cNvPr id="10" name="矩形 9"/>
            <p:cNvSpPr/>
            <p:nvPr/>
          </p:nvSpPr>
          <p:spPr>
            <a:xfrm>
              <a:off x="7754964" y="2929180"/>
              <a:ext cx="1177871" cy="387457"/>
            </a:xfrm>
            <a:prstGeom prst="rect">
              <a:avLst/>
            </a:prstGeom>
            <a:solidFill>
              <a:srgbClr val="00006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n>
                  <a:solidFill>
                    <a:srgbClr val="FF0000"/>
                  </a:solidFill>
                </a:ln>
                <a:solidFill>
                  <a:srgbClr val="FF0000"/>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51855" y="56135"/>
            <a:ext cx="3654340" cy="66621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8700" y="764373"/>
            <a:ext cx="7520940" cy="1293028"/>
          </a:xfrm>
        </p:spPr>
        <p:txBody>
          <a:bodyPr/>
          <a:lstStyle/>
          <a:p>
            <a:r>
              <a:rPr lang="en-US" altLang="zh-CN" dirty="0"/>
              <a:t>pH is a logarithmic expression of [H</a:t>
            </a:r>
            <a:r>
              <a:rPr lang="en-US" altLang="zh-CN" baseline="30000" dirty="0"/>
              <a:t>+</a:t>
            </a:r>
            <a:r>
              <a:rPr lang="en-US" altLang="zh-CN" dirty="0"/>
              <a:t>]</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499892" y="2246631"/>
            <a:ext cx="3632395" cy="882176"/>
          </a:xfrm>
          <a:prstGeom prst="rect">
            <a:avLst/>
          </a:prstGeom>
        </p:spPr>
      </p:pic>
      <p:pic>
        <p:nvPicPr>
          <p:cNvPr id="5" name="图片 4"/>
          <p:cNvPicPr>
            <a:picLocks noChangeAspect="1"/>
          </p:cNvPicPr>
          <p:nvPr/>
        </p:nvPicPr>
        <p:blipFill>
          <a:blip r:embed="rId2">
            <a:lum bright="-20000" contrast="40000"/>
          </a:blip>
          <a:stretch>
            <a:fillRect/>
          </a:stretch>
        </p:blipFill>
        <p:spPr>
          <a:xfrm>
            <a:off x="153135" y="3629829"/>
            <a:ext cx="8842031" cy="2019531"/>
          </a:xfrm>
          <a:prstGeom prst="rect">
            <a:avLst/>
          </a:prstGeom>
        </p:spPr>
      </p:pic>
      <p:pic>
        <p:nvPicPr>
          <p:cNvPr id="3" name="图片 2"/>
          <p:cNvPicPr>
            <a:picLocks noChangeAspect="1"/>
          </p:cNvPicPr>
          <p:nvPr>
            <p:custDataLst>
              <p:tags r:id="rId3"/>
            </p:custDataLst>
          </p:nvPr>
        </p:nvPicPr>
        <p:blipFill>
          <a:blip r:embed="rId2">
            <a:lum bright="-20000" contrast="40000"/>
          </a:blip>
          <a:srcRect l="44578" t="38113" r="39436" b="39151"/>
          <a:stretch>
            <a:fillRect/>
          </a:stretch>
        </p:blipFill>
        <p:spPr>
          <a:xfrm>
            <a:off x="4961890" y="2246630"/>
            <a:ext cx="2715260" cy="882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1800" y="764373"/>
            <a:ext cx="6847840" cy="1293028"/>
          </a:xfrm>
        </p:spPr>
        <p:txBody>
          <a:bodyPr>
            <a:normAutofit fontScale="90000"/>
          </a:bodyPr>
          <a:lstStyle/>
          <a:p>
            <a:r>
              <a:rPr lang="en-US" altLang="zh-CN" dirty="0"/>
              <a:t>pH numbers are usually positive and have no units</a:t>
            </a:r>
            <a:endParaRPr lang="zh-CN" altLang="en-US" dirty="0"/>
          </a:p>
        </p:txBody>
      </p:sp>
      <p:sp>
        <p:nvSpPr>
          <p:cNvPr id="3" name="内容占位符 2"/>
          <p:cNvSpPr>
            <a:spLocks noGrp="1"/>
          </p:cNvSpPr>
          <p:nvPr>
            <p:ph idx="1"/>
          </p:nvPr>
        </p:nvSpPr>
        <p:spPr/>
        <p:txBody>
          <a:bodyPr/>
          <a:lstStyle/>
          <a:p>
            <a:r>
              <a:rPr lang="en-US" altLang="zh-CN" dirty="0"/>
              <a:t>Although the pH scale is theoretically an infinite scale (and can even extend into negative numbers), most acids and bases encountered will have positive pH values and fall within the range 0–14, corresponding to [H</a:t>
            </a:r>
            <a:r>
              <a:rPr lang="en-US" altLang="zh-CN" baseline="30000" dirty="0"/>
              <a:t>+</a:t>
            </a:r>
            <a:r>
              <a:rPr lang="en-US" altLang="zh-CN" dirty="0"/>
              <a:t>] from 1.0 mol dm</a:t>
            </a:r>
            <a:r>
              <a:rPr lang="en-US" altLang="zh-CN" baseline="30000" dirty="0"/>
              <a:t>–3</a:t>
            </a:r>
            <a:r>
              <a:rPr lang="en-US" altLang="zh-CN" dirty="0"/>
              <a:t> to 10</a:t>
            </a:r>
            <a:r>
              <a:rPr lang="en-US" altLang="zh-CN" baseline="30000" dirty="0"/>
              <a:t>–14</a:t>
            </a:r>
            <a:r>
              <a:rPr lang="en-US" altLang="zh-CN" dirty="0"/>
              <a:t> mol dm</a:t>
            </a:r>
            <a:r>
              <a:rPr lang="en-US" altLang="zh-CN" baseline="30000" dirty="0"/>
              <a:t>–3</a:t>
            </a:r>
            <a:r>
              <a:rPr lang="en-US" altLang="zh-CN" dirty="0"/>
              <a:t>.</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6600" y="764373"/>
            <a:ext cx="6543040" cy="1293028"/>
          </a:xfrm>
        </p:spPr>
        <p:txBody>
          <a:bodyPr>
            <a:normAutofit fontScale="90000"/>
          </a:bodyPr>
          <a:lstStyle/>
          <a:p>
            <a:r>
              <a:rPr lang="en-US" altLang="zh-CN" dirty="0"/>
              <a:t>The pH number is inversely related to the [H</a:t>
            </a:r>
            <a:r>
              <a:rPr lang="en-US" altLang="zh-CN" baseline="30000" dirty="0"/>
              <a:t>+</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Solutions with a higher [H</a:t>
            </a:r>
            <a:r>
              <a:rPr lang="en-US" altLang="zh-CN" baseline="30000" dirty="0"/>
              <a:t>+</a:t>
            </a:r>
            <a:r>
              <a:rPr lang="en-US" altLang="zh-CN" dirty="0"/>
              <a:t>] have a lower pH and vice versa. So stronger and more concentrated acids have a lower pH, weaker and more dilute acids have a higher </a:t>
            </a:r>
            <a:r>
              <a:rPr lang="en-US" altLang="zh-CN" dirty="0" err="1"/>
              <a:t>pH.</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764373"/>
            <a:ext cx="7063740" cy="1293028"/>
          </a:xfrm>
        </p:spPr>
        <p:txBody>
          <a:bodyPr>
            <a:normAutofit fontScale="90000"/>
          </a:bodyPr>
          <a:lstStyle/>
          <a:p>
            <a:r>
              <a:rPr lang="en-US" altLang="zh-CN" dirty="0"/>
              <a:t>A change of one pH unit represents a 10-fold change in [H</a:t>
            </a:r>
            <a:r>
              <a:rPr lang="en-US" altLang="zh-CN" baseline="30000" dirty="0"/>
              <a:t>+</a:t>
            </a:r>
            <a:r>
              <a:rPr lang="en-US" altLang="zh-CN" dirty="0"/>
              <a:t>]</a:t>
            </a:r>
            <a:endParaRPr lang="zh-CN" altLang="en-US" dirty="0"/>
          </a:p>
        </p:txBody>
      </p:sp>
      <p:sp>
        <p:nvSpPr>
          <p:cNvPr id="3" name="内容占位符 2"/>
          <p:cNvSpPr>
            <a:spLocks noGrp="1"/>
          </p:cNvSpPr>
          <p:nvPr>
            <p:ph idx="1"/>
          </p:nvPr>
        </p:nvSpPr>
        <p:spPr>
          <a:xfrm>
            <a:off x="594360" y="2311400"/>
            <a:ext cx="7955280" cy="3952240"/>
          </a:xfrm>
        </p:spPr>
        <p:txBody>
          <a:bodyPr/>
          <a:lstStyle/>
          <a:p>
            <a:r>
              <a:rPr lang="en-US" altLang="zh-CN" dirty="0"/>
              <a:t>This means increasing the pH by one unit represents a decrease in [H</a:t>
            </a:r>
            <a:r>
              <a:rPr lang="en-US" altLang="zh-CN" baseline="30000" dirty="0"/>
              <a:t>+</a:t>
            </a:r>
            <a:r>
              <a:rPr lang="en-US" altLang="zh-CN" dirty="0"/>
              <a:t>] by 10 times.</a:t>
            </a:r>
            <a:endParaRPr lang="en-US" altLang="zh-CN" dirty="0"/>
          </a:p>
          <a:p>
            <a:r>
              <a:rPr lang="en-US" altLang="zh-CN" dirty="0"/>
              <a:t>Decreasing by one pH unit represents an increase in [H</a:t>
            </a:r>
            <a:r>
              <a:rPr lang="en-US" altLang="zh-CN" baseline="30000" dirty="0"/>
              <a:t>+</a:t>
            </a:r>
            <a:r>
              <a:rPr lang="en-US" altLang="zh-CN" dirty="0"/>
              <a:t>] by 10 times.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 calculations</a:t>
            </a:r>
            <a:endParaRPr lang="zh-CN" altLang="en-US" dirty="0"/>
          </a:p>
        </p:txBody>
      </p:sp>
      <p:sp>
        <p:nvSpPr>
          <p:cNvPr id="3" name="内容占位符 2"/>
          <p:cNvSpPr>
            <a:spLocks noGrp="1"/>
          </p:cNvSpPr>
          <p:nvPr>
            <p:ph idx="1"/>
          </p:nvPr>
        </p:nvSpPr>
        <p:spPr/>
        <p:txBody>
          <a:bodyPr/>
          <a:lstStyle/>
          <a:p>
            <a:r>
              <a:rPr lang="en-US" altLang="zh-CN" dirty="0"/>
              <a:t>From the definition of pH we can:</a:t>
            </a:r>
            <a:endParaRPr lang="en-US" altLang="zh-CN" dirty="0"/>
          </a:p>
          <a:p>
            <a:r>
              <a:rPr lang="en-US" altLang="zh-CN" dirty="0"/>
              <a:t>(i) </a:t>
            </a:r>
            <a:r>
              <a:rPr lang="en-US" altLang="zh-CN" b="1" dirty="0">
                <a:solidFill>
                  <a:srgbClr val="FFFF00"/>
                </a:solidFill>
              </a:rPr>
              <a:t>calculate the value of pH from a known [H</a:t>
            </a:r>
            <a:r>
              <a:rPr lang="en-US" altLang="zh-CN" b="1" baseline="30000" dirty="0">
                <a:solidFill>
                  <a:srgbClr val="FFFF00"/>
                </a:solidFill>
              </a:rPr>
              <a:t>+</a:t>
            </a:r>
            <a:r>
              <a:rPr lang="en-US" altLang="zh-CN" b="1" dirty="0">
                <a:solidFill>
                  <a:srgbClr val="FFFF00"/>
                </a:solidFill>
              </a:rPr>
              <a:t>]</a:t>
            </a:r>
            <a:r>
              <a:rPr lang="en-US" altLang="zh-CN" dirty="0"/>
              <a:t>;</a:t>
            </a:r>
            <a:endParaRPr lang="en-US" altLang="zh-CN" dirty="0"/>
          </a:p>
          <a:p>
            <a:r>
              <a:rPr lang="en-US" altLang="zh-CN" dirty="0"/>
              <a:t>(ii) </a:t>
            </a:r>
            <a:r>
              <a:rPr lang="en-US" altLang="zh-CN" b="1" dirty="0">
                <a:solidFill>
                  <a:srgbClr val="FFFF00"/>
                </a:solidFill>
              </a:rPr>
              <a:t>calculate the [H</a:t>
            </a:r>
            <a:r>
              <a:rPr lang="en-US" altLang="zh-CN" b="1" baseline="30000" dirty="0">
                <a:solidFill>
                  <a:srgbClr val="FFFF00"/>
                </a:solidFill>
              </a:rPr>
              <a:t>+</a:t>
            </a:r>
            <a:r>
              <a:rPr lang="en-US" altLang="zh-CN" b="1" dirty="0">
                <a:solidFill>
                  <a:srgbClr val="FFFF00"/>
                </a:solidFill>
              </a:rPr>
              <a:t>] from a given </a:t>
            </a:r>
            <a:r>
              <a:rPr lang="en-US" altLang="zh-CN" b="1" dirty="0" err="1">
                <a:solidFill>
                  <a:srgbClr val="FFFF00"/>
                </a:solidFill>
              </a:rPr>
              <a:t>pH.</a:t>
            </a:r>
            <a:endParaRPr lang="en-US" altLang="zh-CN" b="1" dirty="0" err="1">
              <a:solidFill>
                <a:srgbClr val="FFFF00"/>
              </a:solidFill>
            </a:endParaRPr>
          </a:p>
          <a:p>
            <a:r>
              <a:rPr lang="en-US" altLang="zh-CN" b="1" dirty="0">
                <a:solidFill>
                  <a:srgbClr val="FFFF00"/>
                </a:solidFill>
              </a:rPr>
              <a:t>The number of significant figure of [H</a:t>
            </a:r>
            <a:r>
              <a:rPr lang="en-US" altLang="zh-CN" b="1" baseline="30000" dirty="0">
                <a:solidFill>
                  <a:srgbClr val="FFFF00"/>
                </a:solidFill>
              </a:rPr>
              <a:t>+</a:t>
            </a:r>
            <a:r>
              <a:rPr lang="en-US" altLang="zh-CN" b="1" dirty="0">
                <a:solidFill>
                  <a:srgbClr val="FFFF00"/>
                </a:solidFill>
              </a:rPr>
              <a:t>] equals to the number of decimal place of its pH value</a:t>
            </a:r>
            <a:r>
              <a:rPr lang="en-US" altLang="zh-CN" dirty="0"/>
              <a:t>.</a:t>
            </a:r>
            <a:endParaRPr lang="en-US" altLang="zh-CN" dirty="0"/>
          </a:p>
          <a:p>
            <a:r>
              <a:rPr lang="en-US" altLang="zh-CN" dirty="0"/>
              <a:t>That is because the whole number part of pH value only shows the power of the [H</a:t>
            </a:r>
            <a:r>
              <a:rPr lang="en-US" altLang="zh-CN" baseline="30000" dirty="0"/>
              <a:t>+</a:t>
            </a:r>
            <a:r>
              <a:rPr lang="en-US" altLang="zh-CN"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019" y="274026"/>
            <a:ext cx="8534454" cy="584775"/>
          </a:xfrm>
          <a:prstGeom prst="rect">
            <a:avLst/>
          </a:prstGeom>
          <a:noFill/>
        </p:spPr>
        <p:txBody>
          <a:bodyPr wrap="square" rtlCol="0">
            <a:spAutoFit/>
          </a:bodyPr>
          <a:lstStyle/>
          <a:p>
            <a:r>
              <a:rPr lang="en-US" altLang="zh-CN" sz="3200" b="1" dirty="0"/>
              <a:t>Arrhenius Acid-Base Theory</a:t>
            </a:r>
            <a:endParaRPr lang="zh-CN" altLang="en-US" sz="3200" b="1" dirty="0"/>
          </a:p>
        </p:txBody>
      </p:sp>
      <p:sp>
        <p:nvSpPr>
          <p:cNvPr id="5" name="矩形 4"/>
          <p:cNvSpPr/>
          <p:nvPr/>
        </p:nvSpPr>
        <p:spPr>
          <a:xfrm>
            <a:off x="160019" y="1207780"/>
            <a:ext cx="5931163" cy="3939540"/>
          </a:xfrm>
          <a:prstGeom prst="rect">
            <a:avLst/>
          </a:prstGeom>
          <a:solidFill>
            <a:schemeClr val="bg1"/>
          </a:solidFill>
        </p:spPr>
        <p:txBody>
          <a:bodyPr wrap="square">
            <a:spAutoFit/>
          </a:bodyPr>
          <a:lstStyle/>
          <a:p>
            <a:r>
              <a:rPr lang="en-US" dirty="0"/>
              <a:t>As defined by Arrhenius:</a:t>
            </a:r>
            <a:endParaRPr lang="en-US" dirty="0"/>
          </a:p>
          <a:p>
            <a:r>
              <a:rPr lang="en-US" sz="2800" b="1" i="1" dirty="0">
                <a:solidFill>
                  <a:srgbClr val="FF0000"/>
                </a:solidFill>
              </a:rPr>
              <a:t>An Arrhenius base</a:t>
            </a:r>
            <a:r>
              <a:rPr lang="en-US" sz="2800" b="1" dirty="0">
                <a:solidFill>
                  <a:srgbClr val="FF0000"/>
                </a:solidFill>
              </a:rPr>
              <a:t> is a substance that dissociates in water to form hydroxide (OH</a:t>
            </a:r>
            <a:r>
              <a:rPr lang="en-US" sz="2800" b="1" baseline="30000" dirty="0">
                <a:solidFill>
                  <a:srgbClr val="FF0000"/>
                </a:solidFill>
              </a:rPr>
              <a:t>−</a:t>
            </a:r>
            <a:r>
              <a:rPr lang="en-US" sz="2800" b="1" dirty="0">
                <a:solidFill>
                  <a:srgbClr val="FF0000"/>
                </a:solidFill>
              </a:rPr>
              <a:t>) ions</a:t>
            </a:r>
            <a:r>
              <a:rPr lang="en-US" b="1" dirty="0">
                <a:solidFill>
                  <a:srgbClr val="FF0000"/>
                </a:solidFill>
              </a:rPr>
              <a:t>.</a:t>
            </a:r>
            <a:endParaRPr lang="en-US" b="1" dirty="0">
              <a:solidFill>
                <a:srgbClr val="FF0000"/>
              </a:solidFill>
            </a:endParaRPr>
          </a:p>
          <a:p>
            <a:r>
              <a:rPr lang="en-US" sz="2000" dirty="0"/>
              <a:t>That is, a base increases the concentration of OH</a:t>
            </a:r>
            <a:r>
              <a:rPr lang="en-US" sz="2000" baseline="30000" dirty="0"/>
              <a:t>−</a:t>
            </a:r>
            <a:r>
              <a:rPr lang="en-US" sz="2000" dirty="0"/>
              <a:t> ions in an aqueous solution.</a:t>
            </a:r>
            <a:endParaRPr lang="en-US" sz="2000" dirty="0"/>
          </a:p>
          <a:p>
            <a:endParaRPr lang="en-US" sz="2000" dirty="0"/>
          </a:p>
          <a:p>
            <a:r>
              <a:rPr lang="en-US" sz="2400" b="1" dirty="0">
                <a:solidFill>
                  <a:srgbClr val="FF0000"/>
                </a:solidFill>
              </a:rPr>
              <a:t>NaOH </a:t>
            </a:r>
            <a:r>
              <a:rPr lang="zh-CN" altLang="en-US" sz="2400" b="1" dirty="0">
                <a:solidFill>
                  <a:srgbClr val="FF0000"/>
                </a:solidFill>
              </a:rPr>
              <a:t>→ </a:t>
            </a:r>
            <a:r>
              <a:rPr lang="en-US" altLang="zh-CN" sz="2400" b="1" dirty="0">
                <a:solidFill>
                  <a:srgbClr val="FF0000"/>
                </a:solidFill>
              </a:rPr>
              <a:t>Na</a:t>
            </a:r>
            <a:r>
              <a:rPr lang="en-US" altLang="zh-CN" sz="2400" b="1" baseline="30000" dirty="0">
                <a:solidFill>
                  <a:srgbClr val="FF0000"/>
                </a:solidFill>
              </a:rPr>
              <a:t>+</a:t>
            </a:r>
            <a:r>
              <a:rPr lang="en-US" altLang="zh-CN" sz="2400" b="1" dirty="0">
                <a:solidFill>
                  <a:srgbClr val="FF0000"/>
                </a:solidFill>
              </a:rPr>
              <a:t> + OH</a:t>
            </a:r>
            <a:r>
              <a:rPr lang="en-US" altLang="zh-CN" sz="2400" b="1" baseline="30000" dirty="0">
                <a:solidFill>
                  <a:srgbClr val="FF0000"/>
                </a:solidFill>
              </a:rPr>
              <a:t>-</a:t>
            </a:r>
            <a:r>
              <a:rPr lang="en-US" altLang="zh-CN" sz="2400" b="1" dirty="0">
                <a:solidFill>
                  <a:srgbClr val="FF0000"/>
                </a:solidFill>
              </a:rPr>
              <a:t> </a:t>
            </a:r>
            <a:endParaRPr lang="en-US" altLang="zh-CN" sz="2400" b="1" dirty="0">
              <a:solidFill>
                <a:srgbClr val="FF0000"/>
              </a:solidFill>
            </a:endParaRPr>
          </a:p>
          <a:p>
            <a:r>
              <a:rPr lang="en-US" sz="2400" b="1" dirty="0">
                <a:solidFill>
                  <a:srgbClr val="FF0000"/>
                </a:solidFill>
              </a:rPr>
              <a:t>Ba(OH)</a:t>
            </a:r>
            <a:r>
              <a:rPr lang="en-US" sz="2400" b="1" baseline="-25000" dirty="0">
                <a:solidFill>
                  <a:srgbClr val="FF0000"/>
                </a:solidFill>
              </a:rPr>
              <a:t>2</a:t>
            </a:r>
            <a:r>
              <a:rPr lang="en-US" sz="2400" b="1" dirty="0">
                <a:solidFill>
                  <a:srgbClr val="FF0000"/>
                </a:solidFill>
              </a:rPr>
              <a:t> </a:t>
            </a:r>
            <a:r>
              <a:rPr lang="zh-CN" altLang="en-US" sz="2400" b="1" dirty="0">
                <a:solidFill>
                  <a:srgbClr val="FF0000"/>
                </a:solidFill>
              </a:rPr>
              <a:t>→ </a:t>
            </a:r>
            <a:r>
              <a:rPr lang="en-US" altLang="zh-CN" sz="2400" b="1" dirty="0">
                <a:solidFill>
                  <a:srgbClr val="FF0000"/>
                </a:solidFill>
              </a:rPr>
              <a:t>Ba</a:t>
            </a:r>
            <a:r>
              <a:rPr lang="en-US" altLang="zh-CN" sz="2400" b="1" baseline="30000" dirty="0">
                <a:solidFill>
                  <a:srgbClr val="FF0000"/>
                </a:solidFill>
              </a:rPr>
              <a:t>2+</a:t>
            </a:r>
            <a:r>
              <a:rPr lang="en-US" altLang="zh-CN" sz="2400" b="1" dirty="0">
                <a:solidFill>
                  <a:srgbClr val="FF0000"/>
                </a:solidFill>
              </a:rPr>
              <a:t> + 2 OH</a:t>
            </a:r>
            <a:r>
              <a:rPr lang="en-US" altLang="zh-CN" sz="2400" b="1" baseline="30000" dirty="0">
                <a:solidFill>
                  <a:srgbClr val="FF0000"/>
                </a:solidFill>
              </a:rPr>
              <a:t>-</a:t>
            </a:r>
            <a:endParaRPr lang="en-US" sz="2400" b="1" baseline="30000" dirty="0">
              <a:solidFill>
                <a:srgbClr val="FF0000"/>
              </a:solidFill>
            </a:endParaRPr>
          </a:p>
          <a:p>
            <a:endParaRPr lang="en-US" sz="2000" dirty="0"/>
          </a:p>
          <a:p>
            <a:endParaRPr lang="en-US" sz="2000" dirty="0"/>
          </a:p>
        </p:txBody>
      </p:sp>
      <p:pic>
        <p:nvPicPr>
          <p:cNvPr id="6" name="图片 5" descr="220px-Arrhenius2.jpg"/>
          <p:cNvPicPr>
            <a:picLocks noChangeAspect="1"/>
          </p:cNvPicPr>
          <p:nvPr/>
        </p:nvPicPr>
        <p:blipFill>
          <a:blip r:embed="rId1"/>
          <a:stretch>
            <a:fillRect/>
          </a:stretch>
        </p:blipFill>
        <p:spPr>
          <a:xfrm>
            <a:off x="6217691" y="858662"/>
            <a:ext cx="2794000" cy="3505200"/>
          </a:xfrm>
          <a:prstGeom prst="rect">
            <a:avLst/>
          </a:prstGeom>
        </p:spPr>
      </p:pic>
      <p:sp>
        <p:nvSpPr>
          <p:cNvPr id="7" name="TextBox 6"/>
          <p:cNvSpPr txBox="1"/>
          <p:nvPr/>
        </p:nvSpPr>
        <p:spPr>
          <a:xfrm>
            <a:off x="5932805" y="4535048"/>
            <a:ext cx="3250742" cy="646331"/>
          </a:xfrm>
          <a:prstGeom prst="rect">
            <a:avLst/>
          </a:prstGeom>
          <a:noFill/>
        </p:spPr>
        <p:txBody>
          <a:bodyPr wrap="square" rtlCol="0">
            <a:spAutoFit/>
          </a:bodyPr>
          <a:lstStyle/>
          <a:p>
            <a:pPr algn="ctr"/>
            <a:r>
              <a:rPr lang="en-US" altLang="zh-CN" dirty="0"/>
              <a:t>Svante Arrhenius (Sweden)</a:t>
            </a:r>
            <a:endParaRPr lang="en-US" altLang="zh-CN" dirty="0"/>
          </a:p>
          <a:p>
            <a:pPr algn="ctr"/>
            <a:r>
              <a:rPr lang="en-US" altLang="zh-CN" dirty="0"/>
              <a:t>1903 Nobel Prize in Chemistry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91181" y="1193672"/>
            <a:ext cx="8383837" cy="1041656"/>
          </a:xfrm>
          <a:prstGeom prst="rect">
            <a:avLst/>
          </a:prstGeom>
        </p:spPr>
      </p:pic>
      <p:pic>
        <p:nvPicPr>
          <p:cNvPr id="3" name="图片 2"/>
          <p:cNvPicPr>
            <a:picLocks noChangeAspect="1"/>
          </p:cNvPicPr>
          <p:nvPr/>
        </p:nvPicPr>
        <p:blipFill>
          <a:blip r:embed="rId2">
            <a:lum bright="-20000" contrast="40000"/>
          </a:blip>
          <a:stretch>
            <a:fillRect/>
          </a:stretch>
        </p:blipFill>
        <p:spPr>
          <a:xfrm>
            <a:off x="1523332" y="3117592"/>
            <a:ext cx="6097336" cy="20960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621465" y="1454014"/>
            <a:ext cx="7621670" cy="1105172"/>
          </a:xfrm>
          <a:prstGeom prst="rect">
            <a:avLst/>
          </a:prstGeom>
        </p:spPr>
      </p:pic>
      <p:pic>
        <p:nvPicPr>
          <p:cNvPr id="3" name="图片 2"/>
          <p:cNvPicPr>
            <a:picLocks noChangeAspect="1"/>
          </p:cNvPicPr>
          <p:nvPr/>
        </p:nvPicPr>
        <p:blipFill>
          <a:blip r:embed="rId2">
            <a:lum bright="-20000" contrast="40000"/>
          </a:blip>
          <a:stretch>
            <a:fillRect/>
          </a:stretch>
        </p:blipFill>
        <p:spPr>
          <a:xfrm>
            <a:off x="621465" y="2850929"/>
            <a:ext cx="5690847" cy="1791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52600" y="764373"/>
            <a:ext cx="6797040" cy="1293028"/>
          </a:xfrm>
        </p:spPr>
        <p:txBody>
          <a:bodyPr/>
          <a:lstStyle/>
          <a:p>
            <a:r>
              <a:rPr lang="en-US" altLang="zh-CN" dirty="0"/>
              <a:t>The ionization of water</a:t>
            </a:r>
            <a:endParaRPr lang="zh-CN" altLang="en-US" dirty="0"/>
          </a:p>
        </p:txBody>
      </p:sp>
      <p:sp>
        <p:nvSpPr>
          <p:cNvPr id="3" name="内容占位符 2"/>
          <p:cNvSpPr>
            <a:spLocks noGrp="1"/>
          </p:cNvSpPr>
          <p:nvPr>
            <p:ph idx="1"/>
          </p:nvPr>
        </p:nvSpPr>
        <p:spPr/>
        <p:txBody>
          <a:bodyPr/>
          <a:lstStyle/>
          <a:p>
            <a:r>
              <a:rPr lang="en-US" altLang="zh-CN" dirty="0"/>
              <a:t>As the majority of acid–base reactions involve ionization in aqueous solution, it is useful to consider the role of water in more detail.</a:t>
            </a:r>
            <a:endParaRPr lang="en-US" altLang="zh-CN" dirty="0"/>
          </a:p>
          <a:p>
            <a:r>
              <a:rPr lang="en-US" altLang="zh-CN" dirty="0"/>
              <a:t>Water itself does ionize, albeit only very slightly at normal temperatures and pressures, so we can write an equilibrium expression for this reaction.</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836048" y="4648050"/>
            <a:ext cx="7471903" cy="1615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774700"/>
            <a:ext cx="7955280" cy="5488940"/>
          </a:xfrm>
        </p:spPr>
        <p:txBody>
          <a:bodyPr>
            <a:normAutofit/>
          </a:bodyPr>
          <a:lstStyle/>
          <a:p>
            <a:r>
              <a:rPr lang="en-US" altLang="zh-CN" dirty="0"/>
              <a:t>The concentration of water can be considered to be constant due to the fact that so little of it ionizes, and it can therefore be combined with K</a:t>
            </a:r>
            <a:r>
              <a:rPr lang="en-US" altLang="zh-CN" baseline="-25000" dirty="0"/>
              <a:t>c</a:t>
            </a:r>
            <a:r>
              <a:rPr lang="en-US" altLang="zh-CN" dirty="0"/>
              <a:t> to produce a modified equilibrium constant known as K</a:t>
            </a:r>
            <a:r>
              <a:rPr lang="en-US" altLang="zh-CN" baseline="-25000" dirty="0"/>
              <a:t>w</a:t>
            </a:r>
            <a:r>
              <a:rPr lang="en-US" altLang="zh-CN" dirty="0"/>
              <a:t>.</a:t>
            </a:r>
            <a:endParaRPr lang="en-US" altLang="zh-CN" dirty="0"/>
          </a:p>
          <a:p>
            <a:r>
              <a:rPr lang="en-US" altLang="zh-CN" dirty="0"/>
              <a:t>K</a:t>
            </a:r>
            <a:r>
              <a:rPr lang="en-US" altLang="zh-CN" baseline="-25000" dirty="0"/>
              <a:t>c</a:t>
            </a:r>
            <a:r>
              <a:rPr lang="en-US" altLang="zh-CN" dirty="0"/>
              <a:t> [H</a:t>
            </a:r>
            <a:r>
              <a:rPr lang="en-US" altLang="zh-CN" baseline="-25000" dirty="0"/>
              <a:t>2</a:t>
            </a:r>
            <a:r>
              <a:rPr lang="en-US" altLang="zh-CN" dirty="0"/>
              <a:t>O]=[H</a:t>
            </a:r>
            <a:r>
              <a:rPr lang="en-US" altLang="zh-CN" baseline="30000" dirty="0"/>
              <a:t>+</a:t>
            </a:r>
            <a:r>
              <a:rPr lang="en-US" altLang="zh-CN" dirty="0"/>
              <a:t>][OH</a:t>
            </a:r>
            <a:r>
              <a:rPr lang="en-US" altLang="zh-CN" baseline="30000" dirty="0"/>
              <a:t>-</a:t>
            </a:r>
            <a:r>
              <a:rPr lang="en-US" altLang="zh-CN" dirty="0"/>
              <a:t>]</a:t>
            </a:r>
            <a:endParaRPr lang="en-US" altLang="zh-CN" dirty="0"/>
          </a:p>
          <a:p>
            <a:r>
              <a:rPr lang="en-US" altLang="zh-CN" dirty="0"/>
              <a:t>Therefore K</a:t>
            </a:r>
            <a:r>
              <a:rPr lang="en-US" altLang="zh-CN" baseline="-25000" dirty="0"/>
              <a:t>w</a:t>
            </a:r>
            <a:r>
              <a:rPr lang="en-US" altLang="zh-CN" dirty="0"/>
              <a:t> = [H</a:t>
            </a:r>
            <a:r>
              <a:rPr lang="en-US" altLang="zh-CN" baseline="30000" dirty="0"/>
              <a:t>+</a:t>
            </a:r>
            <a:r>
              <a:rPr lang="en-US" altLang="zh-CN" dirty="0"/>
              <a:t>][OH</a:t>
            </a:r>
            <a:r>
              <a:rPr lang="en-US" altLang="zh-CN" baseline="30000" dirty="0"/>
              <a:t>–</a:t>
            </a:r>
            <a:r>
              <a:rPr lang="en-US" altLang="zh-CN" dirty="0"/>
              <a:t>]</a:t>
            </a:r>
            <a:endParaRPr lang="en-US" altLang="zh-CN" dirty="0"/>
          </a:p>
          <a:p>
            <a:r>
              <a:rPr lang="en-US" altLang="zh-CN" dirty="0"/>
              <a:t>K</a:t>
            </a:r>
            <a:r>
              <a:rPr lang="en-US" altLang="zh-CN" baseline="-25000" dirty="0"/>
              <a:t>w</a:t>
            </a:r>
            <a:r>
              <a:rPr lang="en-US" altLang="zh-CN" dirty="0"/>
              <a:t> is known as the ionic product constant of water and has a fixed value at a specified temperature. At 298 K, K</a:t>
            </a:r>
            <a:r>
              <a:rPr lang="en-US" altLang="zh-CN" baseline="-25000" dirty="0"/>
              <a:t>w</a:t>
            </a:r>
            <a:r>
              <a:rPr lang="en-US" altLang="zh-CN" dirty="0"/>
              <a:t> = 1.00 × 10</a:t>
            </a:r>
            <a:r>
              <a:rPr lang="en-US" altLang="zh-CN" baseline="30000" dirty="0"/>
              <a:t>–14</a:t>
            </a:r>
            <a:r>
              <a:rPr lang="en-US" altLang="zh-CN" dirty="0"/>
              <a:t>.</a:t>
            </a:r>
            <a:endParaRPr lang="en-US" altLang="zh-CN" dirty="0"/>
          </a:p>
          <a:p>
            <a:r>
              <a:rPr lang="en-US" altLang="zh-CN" dirty="0"/>
              <a:t>In pure water because [H</a:t>
            </a:r>
            <a:r>
              <a:rPr lang="en-US" altLang="zh-CN" baseline="30000" dirty="0"/>
              <a:t>+</a:t>
            </a:r>
            <a:r>
              <a:rPr lang="en-US" altLang="zh-CN" dirty="0"/>
              <a:t>] = [OH</a:t>
            </a:r>
            <a:r>
              <a:rPr lang="en-US" altLang="zh-CN" baseline="30000" dirty="0"/>
              <a:t>–</a:t>
            </a:r>
            <a:r>
              <a:rPr lang="en-US" altLang="zh-CN" dirty="0"/>
              <a:t>], </a:t>
            </a:r>
            <a:endParaRPr lang="en-US" altLang="zh-CN" dirty="0"/>
          </a:p>
          <a:p>
            <a:pPr marL="0" indent="0">
              <a:buNone/>
            </a:pPr>
            <a:r>
              <a:rPr lang="en-US" altLang="zh-CN" dirty="0"/>
              <a:t>    it follows that [H</a:t>
            </a:r>
            <a:r>
              <a:rPr lang="en-US" altLang="zh-CN" baseline="30000" dirty="0"/>
              <a:t>+</a:t>
            </a:r>
            <a:r>
              <a:rPr lang="en-US" altLang="zh-CN" dirty="0"/>
              <a:t>]</a:t>
            </a:r>
            <a:r>
              <a:rPr lang="en-US" altLang="zh-CN" baseline="30000" dirty="0"/>
              <a:t>2</a:t>
            </a:r>
            <a:r>
              <a:rPr lang="en-US" altLang="zh-CN" dirty="0"/>
              <a:t> = K</a:t>
            </a:r>
            <a:r>
              <a:rPr lang="en-US" altLang="zh-CN" baseline="-25000" dirty="0"/>
              <a:t>w</a:t>
            </a:r>
            <a:endParaRPr lang="en-US" altLang="zh-CN" baseline="-25000" dirty="0"/>
          </a:p>
          <a:p>
            <a:r>
              <a:rPr lang="en-US" altLang="zh-CN" dirty="0"/>
              <a:t>So, at 298 K, [H</a:t>
            </a:r>
            <a:r>
              <a:rPr lang="en-US" altLang="zh-CN" baseline="30000" dirty="0"/>
              <a:t>+</a:t>
            </a:r>
            <a:r>
              <a:rPr lang="en-US" altLang="zh-CN" dirty="0"/>
              <a:t>] = 1.00 × 10</a:t>
            </a:r>
            <a:r>
              <a:rPr lang="en-US" altLang="zh-CN" baseline="30000" dirty="0"/>
              <a:t>–7</a:t>
            </a:r>
            <a:r>
              <a:rPr lang="en-US" altLang="zh-CN" dirty="0"/>
              <a:t> which gives pH = 7.000</a:t>
            </a:r>
            <a:endParaRPr lang="en-US" altLang="zh-CN" dirty="0"/>
          </a:p>
          <a:p>
            <a:r>
              <a:rPr lang="en-US" altLang="zh-CN" dirty="0"/>
              <a:t>This is consistent with the widely known value for the pH of water at room temperature.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relationship between H</a:t>
            </a:r>
            <a:r>
              <a:rPr lang="en-US" altLang="zh-CN" baseline="30000" dirty="0"/>
              <a:t>+</a:t>
            </a:r>
            <a:r>
              <a:rPr lang="en-US" altLang="zh-CN" dirty="0"/>
              <a:t> and OH</a:t>
            </a:r>
            <a:r>
              <a:rPr lang="en-US" altLang="zh-CN" baseline="30000" dirty="0"/>
              <a:t>–</a:t>
            </a:r>
            <a:r>
              <a:rPr lang="en-US" altLang="zh-CN" dirty="0"/>
              <a:t> is inverse</a:t>
            </a:r>
            <a:endParaRPr lang="zh-CN" altLang="en-US" dirty="0"/>
          </a:p>
        </p:txBody>
      </p:sp>
      <p:sp>
        <p:nvSpPr>
          <p:cNvPr id="3" name="内容占位符 2"/>
          <p:cNvSpPr>
            <a:spLocks noGrp="1"/>
          </p:cNvSpPr>
          <p:nvPr>
            <p:ph idx="1"/>
          </p:nvPr>
        </p:nvSpPr>
        <p:spPr>
          <a:xfrm>
            <a:off x="469900" y="2194560"/>
            <a:ext cx="8079740" cy="4069080"/>
          </a:xfrm>
        </p:spPr>
        <p:txBody>
          <a:bodyPr/>
          <a:lstStyle/>
          <a:p>
            <a:r>
              <a:rPr lang="en-US" altLang="zh-CN" dirty="0"/>
              <a:t>Because the product [H</a:t>
            </a:r>
            <a:r>
              <a:rPr lang="en-US" altLang="zh-CN" baseline="30000" dirty="0"/>
              <a:t>+</a:t>
            </a:r>
            <a:r>
              <a:rPr lang="en-US" altLang="zh-CN" dirty="0"/>
              <a:t>] × [OH</a:t>
            </a:r>
            <a:r>
              <a:rPr lang="en-US" altLang="zh-CN" baseline="30000" dirty="0"/>
              <a:t>–</a:t>
            </a:r>
            <a:r>
              <a:rPr lang="en-US" altLang="zh-CN" dirty="0"/>
              <a:t>] gives a constant value, it follows that the concentrations of these ions must have an inverse relationship.</a:t>
            </a:r>
            <a:endParaRPr lang="en-US" altLang="zh-CN" dirty="0"/>
          </a:p>
          <a:p>
            <a:r>
              <a:rPr lang="en-US" altLang="zh-CN" dirty="0"/>
              <a:t>In other words, in aqueous solutions the higher the concentration of H</a:t>
            </a:r>
            <a:r>
              <a:rPr lang="en-US" altLang="zh-CN" baseline="30000" dirty="0"/>
              <a:t>+</a:t>
            </a:r>
            <a:r>
              <a:rPr lang="en-US" altLang="zh-CN" dirty="0"/>
              <a:t> the lower the concentration of OH</a:t>
            </a:r>
            <a:r>
              <a:rPr lang="en-US" altLang="zh-CN" baseline="30000" dirty="0"/>
              <a:t>–</a:t>
            </a:r>
            <a:r>
              <a:rPr lang="en-US" altLang="zh-CN" dirty="0"/>
              <a:t>.</a:t>
            </a:r>
            <a:endParaRPr lang="en-US" altLang="zh-CN" dirty="0"/>
          </a:p>
          <a:p>
            <a:r>
              <a:rPr lang="en-US" altLang="zh-CN" dirty="0"/>
              <a:t>Solutions are defined as acidic, neutral, or basic according to their relative concentrations of these ions as shown below.</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3518" y="365760"/>
            <a:ext cx="7520940" cy="548640"/>
          </a:xfrm>
        </p:spPr>
        <p:txBody>
          <a:bodyPr>
            <a:normAutofit fontScale="90000"/>
          </a:bodyPr>
          <a:lstStyle/>
          <a:p>
            <a:r>
              <a:rPr lang="en-US" altLang="zh-CN" cap="none" dirty="0"/>
              <a:t>Why the pH is high for alkalis?</a:t>
            </a:r>
            <a:endParaRPr lang="zh-CN" altLang="en-US" cap="none" dirty="0"/>
          </a:p>
        </p:txBody>
      </p:sp>
      <p:pic>
        <p:nvPicPr>
          <p:cNvPr id="2050" name="Picture 2"/>
          <p:cNvPicPr>
            <a:picLocks noChangeAspect="1" noChangeArrowheads="1"/>
          </p:cNvPicPr>
          <p:nvPr/>
        </p:nvPicPr>
        <p:blipFill>
          <a:blip r:embed="rId1"/>
          <a:srcRect b="80493"/>
          <a:stretch>
            <a:fillRect/>
          </a:stretch>
        </p:blipFill>
        <p:spPr bwMode="auto">
          <a:xfrm>
            <a:off x="745470" y="1765599"/>
            <a:ext cx="7918379" cy="574645"/>
          </a:xfrm>
          <a:prstGeom prst="rect">
            <a:avLst/>
          </a:prstGeom>
          <a:noFill/>
          <a:ln w="9525">
            <a:noFill/>
            <a:miter lim="800000"/>
            <a:headEnd/>
            <a:tailEnd/>
          </a:ln>
          <a:effectLst/>
        </p:spPr>
      </p:pic>
      <p:sp>
        <p:nvSpPr>
          <p:cNvPr id="4" name="标题 1"/>
          <p:cNvSpPr txBox="1"/>
          <p:nvPr/>
        </p:nvSpPr>
        <p:spPr>
          <a:xfrm>
            <a:off x="2264302" y="2917123"/>
            <a:ext cx="4657198" cy="54864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mj-lt"/>
                <a:ea typeface="+mj-ea"/>
                <a:cs typeface="+mj-cs"/>
              </a:rPr>
              <a:t>Le </a:t>
            </a:r>
            <a:r>
              <a:rPr kumimoji="0" lang="en-US" altLang="zh-CN" sz="2800" b="0" i="0" u="none" strike="noStrike" kern="1200" cap="none" spc="0" normalizeH="0" baseline="0" noProof="0" dirty="0" err="1">
                <a:ln>
                  <a:noFill/>
                </a:ln>
                <a:solidFill>
                  <a:schemeClr val="tx1"/>
                </a:solidFill>
                <a:effectLst/>
                <a:uLnTx/>
                <a:uFillTx/>
                <a:latin typeface="+mj-lt"/>
                <a:ea typeface="+mj-ea"/>
                <a:cs typeface="+mj-cs"/>
              </a:rPr>
              <a:t>Chatelier’s</a:t>
            </a:r>
            <a:r>
              <a:rPr kumimoji="0" lang="en-US" altLang="zh-CN" sz="2800" b="0" i="0" u="none" strike="noStrike" kern="1200" cap="none" spc="0" normalizeH="0" baseline="0" noProof="0" dirty="0">
                <a:ln>
                  <a:noFill/>
                </a:ln>
                <a:solidFill>
                  <a:schemeClr val="tx1"/>
                </a:solidFill>
                <a:effectLst/>
                <a:uLnTx/>
                <a:uFillTx/>
                <a:latin typeface="+mj-lt"/>
                <a:ea typeface="+mj-ea"/>
                <a:cs typeface="+mj-cs"/>
              </a:rPr>
              <a:t> principle</a:t>
            </a:r>
            <a:endParaRPr kumimoji="0" lang="zh-CN" altLang="en-US"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cap="none" dirty="0"/>
              <a:t>Definition of neutral?</a:t>
            </a:r>
            <a:endParaRPr lang="zh-CN" altLang="en-US" cap="none" dirty="0"/>
          </a:p>
        </p:txBody>
      </p:sp>
      <p:pic>
        <p:nvPicPr>
          <p:cNvPr id="2050" name="Picture 2"/>
          <p:cNvPicPr>
            <a:picLocks noChangeAspect="1" noChangeArrowheads="1"/>
          </p:cNvPicPr>
          <p:nvPr/>
        </p:nvPicPr>
        <p:blipFill>
          <a:blip r:embed="rId1"/>
          <a:srcRect/>
          <a:stretch>
            <a:fillRect/>
          </a:stretch>
        </p:blipFill>
        <p:spPr bwMode="auto">
          <a:xfrm>
            <a:off x="745470" y="1892599"/>
            <a:ext cx="7918379" cy="2945888"/>
          </a:xfrm>
          <a:prstGeom prst="rect">
            <a:avLst/>
          </a:prstGeom>
          <a:noFill/>
          <a:ln w="9525">
            <a:noFill/>
            <a:miter lim="800000"/>
            <a:headEnd/>
            <a:tailEnd/>
          </a:ln>
          <a:effectLst/>
        </p:spPr>
      </p:pic>
      <p:sp>
        <p:nvSpPr>
          <p:cNvPr id="4" name="TextBox 2"/>
          <p:cNvSpPr txBox="1"/>
          <p:nvPr/>
        </p:nvSpPr>
        <p:spPr>
          <a:xfrm>
            <a:off x="581085" y="5083938"/>
            <a:ext cx="7610416" cy="1384995"/>
          </a:xfrm>
          <a:prstGeom prst="rect">
            <a:avLst/>
          </a:prstGeom>
          <a:solidFill>
            <a:schemeClr val="bg1"/>
          </a:solidFill>
        </p:spPr>
        <p:txBody>
          <a:bodyPr wrap="square" rtlCol="0">
            <a:spAutoFit/>
          </a:bodyPr>
          <a:lstStyle/>
          <a:p>
            <a:r>
              <a:rPr lang="en-US" altLang="zh-CN" sz="2800" b="1" dirty="0">
                <a:solidFill>
                  <a:schemeClr val="accent2"/>
                </a:solidFill>
              </a:rPr>
              <a:t>What about pH smaller than 0 and bigger than 14? </a:t>
            </a:r>
            <a:endParaRPr lang="en-US" altLang="zh-CN" sz="2800" b="1" dirty="0">
              <a:solidFill>
                <a:schemeClr val="accent2"/>
              </a:solidFill>
            </a:endParaRPr>
          </a:p>
          <a:p>
            <a:r>
              <a:rPr lang="en-US" altLang="zh-CN" sz="2800" b="1" dirty="0">
                <a:solidFill>
                  <a:schemeClr val="accent2"/>
                </a:solidFill>
              </a:rPr>
              <a:t>Exist or not?</a:t>
            </a:r>
            <a:endParaRPr lang="zh-CN" altLang="en-US" sz="2800" b="1"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lum bright="-20000" contrast="40000"/>
          </a:blip>
          <a:stretch>
            <a:fillRect/>
          </a:stretch>
        </p:blipFill>
        <p:spPr>
          <a:xfrm>
            <a:off x="42764" y="878530"/>
            <a:ext cx="9012335" cy="1559870"/>
          </a:xfrm>
          <a:prstGeom prst="rect">
            <a:avLst/>
          </a:prstGeom>
        </p:spPr>
      </p:pic>
      <p:pic>
        <p:nvPicPr>
          <p:cNvPr id="5" name="图片 4"/>
          <p:cNvPicPr>
            <a:picLocks noChangeAspect="1"/>
          </p:cNvPicPr>
          <p:nvPr/>
        </p:nvPicPr>
        <p:blipFill>
          <a:blip r:embed="rId2">
            <a:lum bright="-20000" contrast="40000"/>
          </a:blip>
          <a:stretch>
            <a:fillRect/>
          </a:stretch>
        </p:blipFill>
        <p:spPr>
          <a:xfrm>
            <a:off x="91232" y="2815072"/>
            <a:ext cx="8966200" cy="15664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05487" y="984067"/>
            <a:ext cx="8333026" cy="1486266"/>
          </a:xfrm>
          <a:prstGeom prst="rect">
            <a:avLst/>
          </a:prstGeom>
        </p:spPr>
      </p:pic>
      <p:pic>
        <p:nvPicPr>
          <p:cNvPr id="3" name="图片 2"/>
          <p:cNvPicPr>
            <a:picLocks noChangeAspect="1"/>
          </p:cNvPicPr>
          <p:nvPr/>
        </p:nvPicPr>
        <p:blipFill>
          <a:blip r:embed="rId2">
            <a:lum bright="-20000" contrast="40000"/>
          </a:blip>
          <a:stretch>
            <a:fillRect/>
          </a:stretch>
        </p:blipFill>
        <p:spPr>
          <a:xfrm>
            <a:off x="405487" y="2800092"/>
            <a:ext cx="4573002" cy="20960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360" y="764373"/>
            <a:ext cx="7955280" cy="1293028"/>
          </a:xfrm>
        </p:spPr>
        <p:txBody>
          <a:bodyPr/>
          <a:lstStyle/>
          <a:p>
            <a:r>
              <a:rPr lang="en-US" altLang="zh-CN" dirty="0"/>
              <a:t>K</a:t>
            </a:r>
            <a:r>
              <a:rPr lang="en-US" altLang="zh-CN" baseline="-25000" dirty="0"/>
              <a:t>w</a:t>
            </a:r>
            <a:r>
              <a:rPr lang="en-US" altLang="zh-CN" dirty="0"/>
              <a:t> is temperature dependent</a:t>
            </a:r>
            <a:endParaRPr lang="zh-CN" altLang="en-US" dirty="0"/>
          </a:p>
        </p:txBody>
      </p:sp>
      <p:sp>
        <p:nvSpPr>
          <p:cNvPr id="3" name="内容占位符 2"/>
          <p:cNvSpPr>
            <a:spLocks noGrp="1"/>
          </p:cNvSpPr>
          <p:nvPr>
            <p:ph idx="1"/>
          </p:nvPr>
        </p:nvSpPr>
        <p:spPr>
          <a:xfrm>
            <a:off x="594360" y="2194560"/>
            <a:ext cx="8067040" cy="4384040"/>
          </a:xfrm>
        </p:spPr>
        <p:txBody>
          <a:bodyPr>
            <a:normAutofit lnSpcReduction="10000"/>
          </a:bodyPr>
          <a:lstStyle/>
          <a:p>
            <a:r>
              <a:rPr lang="en-US" altLang="zh-CN" dirty="0"/>
              <a:t>K</a:t>
            </a:r>
            <a:r>
              <a:rPr lang="en-US" altLang="zh-CN" baseline="-25000" dirty="0"/>
              <a:t>w</a:t>
            </a:r>
            <a:r>
              <a:rPr lang="en-US" altLang="zh-CN" dirty="0"/>
              <a:t> = [H</a:t>
            </a:r>
            <a:r>
              <a:rPr lang="en-US" altLang="zh-CN" baseline="30000" dirty="0"/>
              <a:t>+</a:t>
            </a:r>
            <a:r>
              <a:rPr lang="en-US" altLang="zh-CN" dirty="0"/>
              <a:t>][OH</a:t>
            </a:r>
            <a:r>
              <a:rPr lang="en-US" altLang="zh-CN" baseline="30000" dirty="0"/>
              <a:t>–</a:t>
            </a:r>
            <a:r>
              <a:rPr lang="en-US" altLang="zh-CN" dirty="0"/>
              <a:t>] = 1.00 × 10</a:t>
            </a:r>
            <a:r>
              <a:rPr lang="en-US" altLang="zh-CN" baseline="30000" dirty="0"/>
              <a:t>–14</a:t>
            </a:r>
            <a:r>
              <a:rPr lang="en-US" altLang="zh-CN" dirty="0"/>
              <a:t> at 298 K</a:t>
            </a:r>
            <a:endParaRPr lang="en-US" altLang="zh-CN" dirty="0"/>
          </a:p>
          <a:p>
            <a:r>
              <a:rPr lang="en-US" altLang="zh-CN" b="1" dirty="0">
                <a:solidFill>
                  <a:srgbClr val="FF0000"/>
                </a:solidFill>
              </a:rPr>
              <a:t>As K</a:t>
            </a:r>
            <a:r>
              <a:rPr lang="en-US" altLang="zh-CN" b="1" baseline="-25000" dirty="0">
                <a:solidFill>
                  <a:srgbClr val="FF0000"/>
                </a:solidFill>
              </a:rPr>
              <a:t>w</a:t>
            </a:r>
            <a:r>
              <a:rPr lang="en-US" altLang="zh-CN" b="1" dirty="0">
                <a:solidFill>
                  <a:srgbClr val="FF0000"/>
                </a:solidFill>
              </a:rPr>
              <a:t> is an equilibrium constant, its value must be temperature dependent</a:t>
            </a:r>
            <a:r>
              <a:rPr lang="en-US" altLang="zh-CN" dirty="0"/>
              <a:t>. </a:t>
            </a:r>
            <a:endParaRPr lang="en-US" altLang="zh-CN" dirty="0"/>
          </a:p>
          <a:p>
            <a:r>
              <a:rPr lang="en-US" altLang="zh-CN" dirty="0"/>
              <a:t>The reaction for the dissociation of water is </a:t>
            </a:r>
            <a:r>
              <a:rPr lang="en-US" altLang="zh-CN" b="1" dirty="0">
                <a:solidFill>
                  <a:srgbClr val="FF0000"/>
                </a:solidFill>
              </a:rPr>
              <a:t>endothermic</a:t>
            </a:r>
            <a:r>
              <a:rPr lang="en-US" altLang="zh-CN" dirty="0"/>
              <a:t> (it involves bond breaking) and so, as we learned before, </a:t>
            </a:r>
            <a:r>
              <a:rPr lang="en-US" altLang="zh-CN" b="1" dirty="0">
                <a:solidFill>
                  <a:srgbClr val="FF0000"/>
                </a:solidFill>
              </a:rPr>
              <a:t>an increase in temperature will shift the equilibrium to the right and increase the value of K</a:t>
            </a:r>
            <a:r>
              <a:rPr lang="en-US" altLang="zh-CN" b="1" baseline="-25000" dirty="0">
                <a:solidFill>
                  <a:srgbClr val="FF0000"/>
                </a:solidFill>
              </a:rPr>
              <a:t>w</a:t>
            </a:r>
            <a:r>
              <a:rPr lang="en-US" altLang="zh-CN" dirty="0"/>
              <a:t>. </a:t>
            </a:r>
            <a:endParaRPr lang="en-US" altLang="zh-CN" dirty="0"/>
          </a:p>
          <a:p>
            <a:r>
              <a:rPr lang="en-US" altLang="zh-CN" dirty="0"/>
              <a:t>This represents an increase in the concentrations of H</a:t>
            </a:r>
            <a:r>
              <a:rPr lang="en-US" altLang="zh-CN" baseline="30000" dirty="0"/>
              <a:t>+</a:t>
            </a:r>
            <a:r>
              <a:rPr lang="en-US" altLang="zh-CN" dirty="0"/>
              <a:t>(aq) and OH</a:t>
            </a:r>
            <a:r>
              <a:rPr lang="en-US" altLang="zh-CN" baseline="30000" dirty="0"/>
              <a:t>–</a:t>
            </a:r>
            <a:r>
              <a:rPr lang="en-US" altLang="zh-CN" dirty="0"/>
              <a:t>(aq), and so a decrease in pH. </a:t>
            </a:r>
            <a:endParaRPr lang="en-US" altLang="zh-CN" dirty="0"/>
          </a:p>
          <a:p>
            <a:r>
              <a:rPr lang="en-US" altLang="zh-CN" dirty="0"/>
              <a:t>Conversely, a  reduction in temperature, through its effect on shifting the equilibrium to the left, decreases the value of Kw, representing lower ion concentrations and so higher pH values.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1669751" y="870541"/>
            <a:ext cx="5141499" cy="617777"/>
          </a:xfrm>
          <a:prstGeom prst="rect">
            <a:avLst/>
          </a:prstGeom>
          <a:noFill/>
          <a:ln w="9525">
            <a:noFill/>
            <a:miter lim="800000"/>
            <a:headEnd/>
            <a:tailEnd/>
          </a:ln>
          <a:effectLst/>
        </p:spPr>
      </p:pic>
      <p:grpSp>
        <p:nvGrpSpPr>
          <p:cNvPr id="2" name="组合 7"/>
          <p:cNvGrpSpPr/>
          <p:nvPr/>
        </p:nvGrpSpPr>
        <p:grpSpPr>
          <a:xfrm>
            <a:off x="1514335" y="1667496"/>
            <a:ext cx="6296743" cy="680837"/>
            <a:chOff x="1514474" y="2142675"/>
            <a:chExt cx="5164536" cy="680837"/>
          </a:xfrm>
        </p:grpSpPr>
        <p:sp>
          <p:nvSpPr>
            <p:cNvPr id="4" name="TextBox 3"/>
            <p:cNvSpPr txBox="1"/>
            <p:nvPr/>
          </p:nvSpPr>
          <p:spPr>
            <a:xfrm>
              <a:off x="1514474" y="2142675"/>
              <a:ext cx="2191983" cy="646331"/>
            </a:xfrm>
            <a:prstGeom prst="rect">
              <a:avLst/>
            </a:prstGeom>
            <a:noFill/>
          </p:spPr>
          <p:txBody>
            <a:bodyPr wrap="none" rtlCol="0">
              <a:spAutoFit/>
            </a:bodyPr>
            <a:lstStyle/>
            <a:p>
              <a:r>
                <a:rPr lang="en-US" altLang="zh-CN" sz="3600" dirty="0"/>
                <a:t>YOH</a:t>
              </a:r>
              <a:r>
                <a:rPr lang="en-US" altLang="zh-CN" sz="1400" dirty="0"/>
                <a:t> </a:t>
              </a:r>
              <a:r>
                <a:rPr lang="en-US" altLang="zh-CN" sz="2400" dirty="0"/>
                <a:t>(aq)    </a:t>
              </a:r>
              <a:r>
                <a:rPr lang="zh-CN" altLang="en-US" sz="3600" dirty="0"/>
                <a:t>→</a:t>
              </a:r>
              <a:endParaRPr lang="zh-CN" altLang="en-US" sz="2400" dirty="0"/>
            </a:p>
          </p:txBody>
        </p:sp>
        <p:sp>
          <p:nvSpPr>
            <p:cNvPr id="5" name="TextBox 4"/>
            <p:cNvSpPr txBox="1"/>
            <p:nvPr/>
          </p:nvSpPr>
          <p:spPr>
            <a:xfrm>
              <a:off x="3795623" y="2177181"/>
              <a:ext cx="1396536" cy="646331"/>
            </a:xfrm>
            <a:prstGeom prst="rect">
              <a:avLst/>
            </a:prstGeom>
            <a:noFill/>
          </p:spPr>
          <p:txBody>
            <a:bodyPr wrap="none" rtlCol="0">
              <a:spAutoFit/>
            </a:bodyPr>
            <a:lstStyle/>
            <a:p>
              <a:r>
                <a:rPr lang="en-US" altLang="zh-CN" sz="3600" dirty="0"/>
                <a:t>OH</a:t>
              </a:r>
              <a:r>
                <a:rPr lang="en-US" altLang="zh-CN" sz="4400" baseline="30000" dirty="0"/>
                <a:t>-</a:t>
              </a:r>
              <a:r>
                <a:rPr lang="en-US" altLang="zh-CN" sz="2400" dirty="0"/>
                <a:t>(aq)</a:t>
              </a:r>
              <a:endParaRPr lang="zh-CN" altLang="en-US" sz="2400" dirty="0"/>
            </a:p>
          </p:txBody>
        </p:sp>
        <p:sp>
          <p:nvSpPr>
            <p:cNvPr id="6" name="TextBox 5"/>
            <p:cNvSpPr txBox="1"/>
            <p:nvPr/>
          </p:nvSpPr>
          <p:spPr>
            <a:xfrm>
              <a:off x="5086907" y="2174304"/>
              <a:ext cx="1592103" cy="646331"/>
            </a:xfrm>
            <a:prstGeom prst="rect">
              <a:avLst/>
            </a:prstGeom>
            <a:noFill/>
          </p:spPr>
          <p:txBody>
            <a:bodyPr wrap="none" rtlCol="0">
              <a:spAutoFit/>
            </a:bodyPr>
            <a:lstStyle/>
            <a:p>
              <a:r>
                <a:rPr lang="en-US" altLang="zh-CN" sz="3600" dirty="0"/>
                <a:t>+ Y</a:t>
              </a:r>
              <a:r>
                <a:rPr lang="en-US" altLang="zh-CN" sz="4000" baseline="30000" dirty="0"/>
                <a:t>+</a:t>
              </a:r>
              <a:r>
                <a:rPr lang="en-US" altLang="zh-CN" sz="2400" dirty="0"/>
                <a:t>(aq) </a:t>
              </a:r>
              <a:endParaRPr lang="zh-CN" altLang="en-US" sz="2400" dirty="0"/>
            </a:p>
          </p:txBody>
        </p:sp>
      </p:grpSp>
      <p:sp>
        <p:nvSpPr>
          <p:cNvPr id="1027" name="Rectangle 3"/>
          <p:cNvSpPr>
            <a:spLocks noChangeArrowheads="1"/>
          </p:cNvSpPr>
          <p:nvPr/>
        </p:nvSpPr>
        <p:spPr bwMode="auto">
          <a:xfrm>
            <a:off x="533399" y="2491677"/>
            <a:ext cx="7912101" cy="3816429"/>
          </a:xfrm>
          <a:prstGeom prst="rect">
            <a:avLst/>
          </a:prstGeom>
          <a:noFill/>
          <a:ln w="9525">
            <a:noFill/>
            <a:miter lim="800000"/>
          </a:ln>
          <a:effectLst/>
        </p:spPr>
        <p:txBody>
          <a:bodyPr vert="horz" wrap="square" lIns="0" tIns="0" rIns="0" bIns="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In</a:t>
            </a:r>
            <a:r>
              <a:rPr kumimoji="0" lang="en-US" altLang="zh-CN" sz="2400" b="0" i="1"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0" lang="zh-CN" altLang="zh-CN" sz="2400" b="0" i="1"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Arrhenius acid–base reactions</a:t>
            </a:r>
            <a:r>
              <a:rPr kumimoji="0" lang="zh-CN"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 salt</a:t>
            </a:r>
            <a:r>
              <a:rPr lang="en-US" altLang="zh-CN" sz="2400" dirty="0">
                <a:latin typeface="Arial" panose="020B0604020202020204" pitchFamily="34" charset="0"/>
                <a:ea typeface="宋体" panose="02010600030101010101" pitchFamily="2" charset="-122"/>
                <a:cs typeface="宋体" panose="02010600030101010101" pitchFamily="2" charset="-122"/>
              </a:rPr>
              <a:t> </a:t>
            </a:r>
            <a:r>
              <a:rPr kumimoji="0" lang="zh-CN"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and water are formed from the reaction between an acid and a base.This is a neutralization reaction which has been put into a word equation:</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457200" marR="0" lvl="1"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0" lang="zh-CN" altLang="zh-CN" sz="3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acid + base → salt + water</a:t>
            </a:r>
            <a:endParaRPr kumimoji="0" lang="en-US" altLang="zh-CN" sz="3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457200" marR="0" lvl="1" indent="0" algn="l" defTabSz="914400" rtl="0" eaLnBrk="0" fontAlgn="base" latinLnBrk="0" hangingPunct="0">
              <a:lnSpc>
                <a:spcPct val="100000"/>
              </a:lnSpc>
              <a:spcBef>
                <a:spcPct val="0"/>
              </a:spcBef>
              <a:spcAft>
                <a:spcPct val="0"/>
              </a:spcAft>
              <a:buClrTx/>
              <a:buSzTx/>
              <a:buFontTx/>
              <a:buNone/>
            </a:pPr>
            <a:endParaRPr kumimoji="0" lang="en-US" altLang="zh-CN" sz="3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457200" marR="0" lvl="1" indent="0" algn="l" defTabSz="914400" rtl="0" eaLnBrk="0" fontAlgn="base" latinLnBrk="0" hangingPunct="0">
              <a:lnSpc>
                <a:spcPct val="100000"/>
              </a:lnSpc>
              <a:spcBef>
                <a:spcPct val="0"/>
              </a:spcBef>
              <a:spcAft>
                <a:spcPct val="0"/>
              </a:spcAft>
              <a:buClrTx/>
              <a:buSzTx/>
              <a:buFontTx/>
              <a:buNone/>
            </a:pPr>
            <a:r>
              <a:rPr lang="en-US" altLang="zh-CN" sz="3200" dirty="0">
                <a:latin typeface="Arial" panose="020B0604020202020204" pitchFamily="34" charset="0"/>
                <a:ea typeface="宋体" panose="02010600030101010101" pitchFamily="2" charset="-122"/>
                <a:cs typeface="宋体" panose="02010600030101010101" pitchFamily="2" charset="-122"/>
              </a:rPr>
              <a:t>NaOH + HCl </a:t>
            </a:r>
            <a:r>
              <a:rPr lang="zh-CN" altLang="en-US" sz="3200" dirty="0">
                <a:latin typeface="Arial" panose="020B0604020202020204" pitchFamily="34" charset="0"/>
                <a:ea typeface="宋体" panose="02010600030101010101" pitchFamily="2" charset="-122"/>
                <a:cs typeface="宋体" panose="02010600030101010101" pitchFamily="2" charset="-122"/>
              </a:rPr>
              <a:t>→ </a:t>
            </a:r>
            <a:r>
              <a:rPr lang="en-US" altLang="zh-CN" sz="3200" dirty="0">
                <a:latin typeface="Arial" panose="020B0604020202020204" pitchFamily="34" charset="0"/>
                <a:ea typeface="宋体" panose="02010600030101010101" pitchFamily="2" charset="-122"/>
                <a:cs typeface="宋体" panose="02010600030101010101" pitchFamily="2" charset="-122"/>
              </a:rPr>
              <a:t>NaCl + H</a:t>
            </a:r>
            <a:r>
              <a:rPr lang="en-US" altLang="zh-CN" sz="3200" baseline="-25000" dirty="0">
                <a:latin typeface="Arial" panose="020B0604020202020204" pitchFamily="34" charset="0"/>
                <a:ea typeface="宋体" panose="02010600030101010101" pitchFamily="2" charset="-122"/>
                <a:cs typeface="宋体" panose="02010600030101010101" pitchFamily="2" charset="-122"/>
              </a:rPr>
              <a:t>2</a:t>
            </a:r>
            <a:r>
              <a:rPr lang="en-US" altLang="zh-CN" sz="3200" dirty="0">
                <a:latin typeface="Arial" panose="020B0604020202020204" pitchFamily="34" charset="0"/>
                <a:ea typeface="宋体" panose="02010600030101010101" pitchFamily="2" charset="-122"/>
                <a:cs typeface="宋体" panose="02010600030101010101" pitchFamily="2" charset="-122"/>
              </a:rPr>
              <a:t>O</a:t>
            </a:r>
            <a:endParaRPr lang="en-US" altLang="zh-CN" sz="3200" dirty="0">
              <a:latin typeface="Arial" panose="020B0604020202020204" pitchFamily="34" charset="0"/>
              <a:ea typeface="宋体" panose="02010600030101010101" pitchFamily="2" charset="-122"/>
              <a:cs typeface="宋体" panose="02010600030101010101" pitchFamily="2" charset="-122"/>
            </a:endParaRPr>
          </a:p>
          <a:p>
            <a:pPr marL="457200" marR="0" lvl="1" indent="0" algn="l" defTabSz="914400" rtl="0" eaLnBrk="0" fontAlgn="base" latinLnBrk="0" hangingPunct="0">
              <a:lnSpc>
                <a:spcPct val="100000"/>
              </a:lnSpc>
              <a:spcBef>
                <a:spcPct val="0"/>
              </a:spcBef>
              <a:spcAft>
                <a:spcPct val="0"/>
              </a:spcAft>
              <a:buClrTx/>
              <a:buSzTx/>
              <a:buFontTx/>
              <a:buNone/>
            </a:pPr>
            <a:r>
              <a:rPr kumimoji="0" lang="en-US" altLang="zh-CN" sz="3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Ca(OH)</a:t>
            </a:r>
            <a:r>
              <a:rPr kumimoji="0" lang="en-US" altLang="zh-CN" sz="32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2</a:t>
            </a:r>
            <a:r>
              <a:rPr kumimoji="0" lang="en-US" altLang="zh-CN" sz="3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+ 2 HNO</a:t>
            </a:r>
            <a:r>
              <a:rPr kumimoji="0" lang="en-US" altLang="zh-CN" sz="32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3</a:t>
            </a:r>
            <a:r>
              <a:rPr kumimoji="0" lang="en-US" altLang="zh-CN" sz="3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0" lang="zh-CN" altLang="en-US" sz="3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kumimoji="0" lang="zh-CN" altLang="en-US" sz="3200" b="0" i="0" u="none" strike="noStrike" cap="none" normalizeH="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0" lang="en-US" altLang="zh-CN" sz="3200" b="0" i="0" u="none" strike="noStrike" cap="none" normalizeH="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Ca(NO</a:t>
            </a:r>
            <a:r>
              <a:rPr kumimoji="0" lang="en-US" altLang="zh-CN" sz="32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3</a:t>
            </a:r>
            <a:r>
              <a:rPr kumimoji="0" lang="en-US" altLang="zh-CN" sz="3200" b="0" i="0" u="none" strike="noStrike" cap="none" normalizeH="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kumimoji="0" lang="en-US" altLang="zh-CN" sz="32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2</a:t>
            </a:r>
            <a:r>
              <a:rPr kumimoji="0" lang="en-US" altLang="zh-CN" sz="3200" b="0" i="0" u="none" strike="noStrike" cap="none" normalizeH="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+ 2 H</a:t>
            </a:r>
            <a:r>
              <a:rPr kumimoji="0" lang="en-US" altLang="zh-CN" sz="32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2</a:t>
            </a:r>
            <a:r>
              <a:rPr kumimoji="0" lang="en-US" altLang="zh-CN" sz="3200" b="0" i="0" u="none" strike="noStrike" cap="none" normalizeH="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O</a:t>
            </a:r>
            <a:endParaRPr kumimoji="0" lang="zh-CN" altLang="zh-CN" sz="32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3864" y="1148860"/>
            <a:ext cx="8536271" cy="397607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1435100"/>
            <a:ext cx="8079740" cy="4828540"/>
          </a:xfrm>
        </p:spPr>
        <p:txBody>
          <a:bodyPr/>
          <a:lstStyle/>
          <a:p>
            <a:r>
              <a:rPr lang="en-US" altLang="zh-CN" dirty="0"/>
              <a:t>In other words, </a:t>
            </a:r>
            <a:r>
              <a:rPr lang="en-US" altLang="zh-CN" b="1" dirty="0">
                <a:solidFill>
                  <a:srgbClr val="FF0000"/>
                </a:solidFill>
              </a:rPr>
              <a:t>the pH of pure water is 7.00 only when the temperature is 298 K</a:t>
            </a:r>
            <a:r>
              <a:rPr lang="en-US" altLang="zh-CN" dirty="0"/>
              <a:t>.</a:t>
            </a:r>
            <a:endParaRPr lang="en-US" altLang="zh-CN" dirty="0"/>
          </a:p>
          <a:p>
            <a:r>
              <a:rPr lang="en-US" altLang="zh-CN" dirty="0"/>
              <a:t>Note that </a:t>
            </a:r>
            <a:r>
              <a:rPr lang="en-US" altLang="zh-CN" b="1" dirty="0">
                <a:solidFill>
                  <a:srgbClr val="FF0000"/>
                </a:solidFill>
              </a:rPr>
              <a:t>at temperatures above and below this, despite changes in the pH value, water is still a neutral substance as its H</a:t>
            </a:r>
            <a:r>
              <a:rPr lang="en-US" altLang="zh-CN" b="1" baseline="30000" dirty="0">
                <a:solidFill>
                  <a:srgbClr val="FF0000"/>
                </a:solidFill>
              </a:rPr>
              <a:t>+</a:t>
            </a:r>
            <a:r>
              <a:rPr lang="en-US" altLang="zh-CN" b="1" dirty="0">
                <a:solidFill>
                  <a:srgbClr val="FF0000"/>
                </a:solidFill>
              </a:rPr>
              <a:t>(aq) concentration is equal to its OH</a:t>
            </a:r>
            <a:r>
              <a:rPr lang="en-US" altLang="zh-CN" b="1" baseline="30000" dirty="0">
                <a:solidFill>
                  <a:srgbClr val="FF0000"/>
                </a:solidFill>
              </a:rPr>
              <a:t>–</a:t>
            </a:r>
            <a:r>
              <a:rPr lang="en-US" altLang="zh-CN" b="1" dirty="0">
                <a:solidFill>
                  <a:srgbClr val="FF0000"/>
                </a:solidFill>
              </a:rPr>
              <a:t>(aq) concentration</a:t>
            </a:r>
            <a:r>
              <a:rPr lang="en-US" altLang="zh-CN" dirty="0"/>
              <a:t>. </a:t>
            </a:r>
            <a:endParaRPr lang="en-US" altLang="zh-CN" dirty="0"/>
          </a:p>
          <a:p>
            <a:r>
              <a:rPr lang="en-US" altLang="zh-CN" dirty="0"/>
              <a:t>It does not become acidic or basic as we heat it and cool it respectively!</a:t>
            </a:r>
            <a:endParaRPr lang="en-US" altLang="zh-CN" dirty="0"/>
          </a:p>
          <a:p>
            <a:r>
              <a:rPr lang="en-US" altLang="zh-CN" dirty="0"/>
              <a:t>The temperature dependence of K</a:t>
            </a:r>
            <a:r>
              <a:rPr lang="en-US" altLang="zh-CN" baseline="-25000" dirty="0"/>
              <a:t>w</a:t>
            </a:r>
            <a:r>
              <a:rPr lang="en-US" altLang="zh-CN" dirty="0"/>
              <a:t> means that the temperature should always be stated alongside pH measurements.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6525" y="419100"/>
            <a:ext cx="8870950" cy="60198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10565" y="157480"/>
            <a:ext cx="6821170" cy="1843405"/>
          </a:xfrm>
          <a:prstGeom prst="rect">
            <a:avLst/>
          </a:prstGeom>
        </p:spPr>
      </p:pic>
      <p:pic>
        <p:nvPicPr>
          <p:cNvPr id="3" name="图片 2"/>
          <p:cNvPicPr>
            <a:picLocks noChangeAspect="1"/>
          </p:cNvPicPr>
          <p:nvPr/>
        </p:nvPicPr>
        <p:blipFill>
          <a:blip r:embed="rId2"/>
          <a:stretch>
            <a:fillRect/>
          </a:stretch>
        </p:blipFill>
        <p:spPr>
          <a:xfrm>
            <a:off x="844550" y="2000885"/>
            <a:ext cx="6687185" cy="474281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2300" y="513392"/>
            <a:ext cx="6819900" cy="1204306"/>
          </a:xfrm>
        </p:spPr>
        <p:txBody>
          <a:bodyPr>
            <a:normAutofit fontScale="90000"/>
          </a:bodyPr>
          <a:lstStyle/>
          <a:p>
            <a:r>
              <a:rPr lang="en-US" altLang="zh-CN" sz="4400" dirty="0"/>
              <a:t>11.4 </a:t>
            </a:r>
            <a:r>
              <a:rPr lang="en-US" altLang="zh-CN" sz="4000" dirty="0"/>
              <a:t>Strong and weak acids and bases</a:t>
            </a:r>
            <a:endParaRPr lang="en-US" sz="2400" dirty="0"/>
          </a:p>
        </p:txBody>
      </p:sp>
      <p:pic>
        <p:nvPicPr>
          <p:cNvPr id="3" name="图片 2"/>
          <p:cNvPicPr>
            <a:picLocks noChangeAspect="1"/>
          </p:cNvPicPr>
          <p:nvPr/>
        </p:nvPicPr>
        <p:blipFill>
          <a:blip r:embed="rId1"/>
          <a:stretch>
            <a:fillRect/>
          </a:stretch>
        </p:blipFill>
        <p:spPr>
          <a:xfrm>
            <a:off x="357505" y="1841500"/>
            <a:ext cx="8428990" cy="32772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Who is stronger ?</a:t>
            </a:r>
            <a:endParaRPr lang="zh-CN" altLang="en-US" dirty="0"/>
          </a:p>
        </p:txBody>
      </p:sp>
      <p:sp>
        <p:nvSpPr>
          <p:cNvPr id="3" name="TextBox 2"/>
          <p:cNvSpPr txBox="1"/>
          <p:nvPr/>
        </p:nvSpPr>
        <p:spPr>
          <a:xfrm>
            <a:off x="1752955" y="1734235"/>
            <a:ext cx="1398140" cy="646331"/>
          </a:xfrm>
          <a:prstGeom prst="rect">
            <a:avLst/>
          </a:prstGeom>
          <a:noFill/>
        </p:spPr>
        <p:txBody>
          <a:bodyPr wrap="none" rtlCol="0">
            <a:spAutoFit/>
          </a:bodyPr>
          <a:lstStyle/>
          <a:p>
            <a:r>
              <a:rPr lang="en-US" altLang="zh-CN" sz="3600" b="1" dirty="0"/>
              <a:t>H</a:t>
            </a:r>
            <a:r>
              <a:rPr lang="en-US" altLang="zh-CN" sz="3600" b="1" baseline="-25000" dirty="0"/>
              <a:t>2</a:t>
            </a:r>
            <a:r>
              <a:rPr lang="en-US" altLang="zh-CN" sz="3600" b="1" dirty="0"/>
              <a:t>SO</a:t>
            </a:r>
            <a:r>
              <a:rPr lang="en-US" altLang="zh-CN" sz="3600" b="1" baseline="-25000" dirty="0"/>
              <a:t>4</a:t>
            </a:r>
            <a:endParaRPr lang="zh-CN" altLang="en-US" sz="3600" b="1" baseline="-25000" dirty="0"/>
          </a:p>
        </p:txBody>
      </p:sp>
      <p:sp>
        <p:nvSpPr>
          <p:cNvPr id="4" name="TextBox 3"/>
          <p:cNvSpPr txBox="1"/>
          <p:nvPr/>
        </p:nvSpPr>
        <p:spPr>
          <a:xfrm>
            <a:off x="4778805" y="1784967"/>
            <a:ext cx="1402948" cy="646331"/>
          </a:xfrm>
          <a:prstGeom prst="rect">
            <a:avLst/>
          </a:prstGeom>
          <a:noFill/>
        </p:spPr>
        <p:txBody>
          <a:bodyPr wrap="none" rtlCol="0">
            <a:spAutoFit/>
          </a:bodyPr>
          <a:lstStyle/>
          <a:p>
            <a:r>
              <a:rPr lang="en-US" altLang="zh-CN" sz="3600" b="1" dirty="0"/>
              <a:t>H</a:t>
            </a:r>
            <a:r>
              <a:rPr lang="en-US" altLang="zh-CN" sz="3600" b="1" baseline="-25000" dirty="0"/>
              <a:t>2</a:t>
            </a:r>
            <a:r>
              <a:rPr lang="en-US" altLang="zh-CN" sz="3600" b="1" dirty="0"/>
              <a:t>CO</a:t>
            </a:r>
            <a:r>
              <a:rPr lang="en-US" altLang="zh-CN" sz="3600" b="1" baseline="-25000" dirty="0"/>
              <a:t>3</a:t>
            </a:r>
            <a:endParaRPr lang="zh-CN" altLang="en-US" sz="3600" b="1" baseline="-25000" dirty="0"/>
          </a:p>
        </p:txBody>
      </p:sp>
      <p:sp>
        <p:nvSpPr>
          <p:cNvPr id="5" name="TextBox 4"/>
          <p:cNvSpPr txBox="1"/>
          <p:nvPr/>
        </p:nvSpPr>
        <p:spPr>
          <a:xfrm>
            <a:off x="2027740" y="2820695"/>
            <a:ext cx="859531" cy="584775"/>
          </a:xfrm>
          <a:prstGeom prst="rect">
            <a:avLst/>
          </a:prstGeom>
          <a:noFill/>
        </p:spPr>
        <p:txBody>
          <a:bodyPr wrap="none" rtlCol="0">
            <a:spAutoFit/>
          </a:bodyPr>
          <a:lstStyle/>
          <a:p>
            <a:r>
              <a:rPr lang="en-US" altLang="zh-CN" sz="3200" dirty="0"/>
              <a:t>1 M</a:t>
            </a:r>
            <a:endParaRPr lang="zh-CN" altLang="en-US" sz="3200" dirty="0"/>
          </a:p>
        </p:txBody>
      </p:sp>
      <p:sp>
        <p:nvSpPr>
          <p:cNvPr id="6" name="TextBox 5"/>
          <p:cNvSpPr txBox="1"/>
          <p:nvPr/>
        </p:nvSpPr>
        <p:spPr>
          <a:xfrm>
            <a:off x="5135730" y="2805197"/>
            <a:ext cx="859531" cy="584775"/>
          </a:xfrm>
          <a:prstGeom prst="rect">
            <a:avLst/>
          </a:prstGeom>
          <a:noFill/>
        </p:spPr>
        <p:txBody>
          <a:bodyPr wrap="none" rtlCol="0">
            <a:spAutoFit/>
          </a:bodyPr>
          <a:lstStyle/>
          <a:p>
            <a:r>
              <a:rPr lang="en-US" altLang="zh-CN" sz="3200" dirty="0"/>
              <a:t>1 M</a:t>
            </a:r>
            <a:endParaRPr lang="zh-CN" altLang="en-US" sz="3200" dirty="0"/>
          </a:p>
        </p:txBody>
      </p:sp>
      <p:sp>
        <p:nvSpPr>
          <p:cNvPr id="7" name="TextBox 4"/>
          <p:cNvSpPr txBox="1"/>
          <p:nvPr/>
        </p:nvSpPr>
        <p:spPr>
          <a:xfrm>
            <a:off x="1782726" y="3691121"/>
            <a:ext cx="1667829" cy="584775"/>
          </a:xfrm>
          <a:prstGeom prst="rect">
            <a:avLst/>
          </a:prstGeom>
          <a:noFill/>
        </p:spPr>
        <p:txBody>
          <a:bodyPr wrap="none" rtlCol="0">
            <a:spAutoFit/>
          </a:bodyPr>
          <a:lstStyle/>
          <a:p>
            <a:r>
              <a:rPr lang="en-US" altLang="zh-CN" sz="3200" dirty="0"/>
              <a:t>0.001 M</a:t>
            </a:r>
            <a:endParaRPr lang="zh-CN" altLang="en-US" sz="3200" dirty="0"/>
          </a:p>
        </p:txBody>
      </p:sp>
      <p:sp>
        <p:nvSpPr>
          <p:cNvPr id="8" name="TextBox 5"/>
          <p:cNvSpPr txBox="1"/>
          <p:nvPr/>
        </p:nvSpPr>
        <p:spPr>
          <a:xfrm>
            <a:off x="5216174" y="3675623"/>
            <a:ext cx="859531" cy="584775"/>
          </a:xfrm>
          <a:prstGeom prst="rect">
            <a:avLst/>
          </a:prstGeom>
          <a:noFill/>
        </p:spPr>
        <p:txBody>
          <a:bodyPr wrap="none" rtlCol="0">
            <a:spAutoFit/>
          </a:bodyPr>
          <a:lstStyle/>
          <a:p>
            <a:r>
              <a:rPr lang="en-US" altLang="zh-CN" sz="3200" dirty="0"/>
              <a:t>1 M</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Who is stronger ?</a:t>
            </a:r>
            <a:endParaRPr lang="zh-CN" altLang="en-US" dirty="0"/>
          </a:p>
        </p:txBody>
      </p:sp>
      <p:sp>
        <p:nvSpPr>
          <p:cNvPr id="3" name="TextBox 2"/>
          <p:cNvSpPr txBox="1"/>
          <p:nvPr/>
        </p:nvSpPr>
        <p:spPr>
          <a:xfrm>
            <a:off x="1053885" y="1273159"/>
            <a:ext cx="1398140" cy="646331"/>
          </a:xfrm>
          <a:prstGeom prst="rect">
            <a:avLst/>
          </a:prstGeom>
          <a:noFill/>
        </p:spPr>
        <p:txBody>
          <a:bodyPr wrap="none" rtlCol="0">
            <a:spAutoFit/>
          </a:bodyPr>
          <a:lstStyle/>
          <a:p>
            <a:r>
              <a:rPr lang="en-US" altLang="zh-CN" sz="3600" b="1" dirty="0"/>
              <a:t>H</a:t>
            </a:r>
            <a:r>
              <a:rPr lang="en-US" altLang="zh-CN" sz="3600" b="1" baseline="-25000" dirty="0"/>
              <a:t>2</a:t>
            </a:r>
            <a:r>
              <a:rPr lang="en-US" altLang="zh-CN" sz="3600" b="1" dirty="0"/>
              <a:t>SO</a:t>
            </a:r>
            <a:r>
              <a:rPr lang="en-US" altLang="zh-CN" sz="3600" b="1" baseline="-25000" dirty="0"/>
              <a:t>4</a:t>
            </a:r>
            <a:endParaRPr lang="zh-CN" altLang="en-US" sz="3600" b="1" baseline="-25000" dirty="0"/>
          </a:p>
        </p:txBody>
      </p:sp>
      <p:sp>
        <p:nvSpPr>
          <p:cNvPr id="4" name="TextBox 3"/>
          <p:cNvSpPr txBox="1"/>
          <p:nvPr/>
        </p:nvSpPr>
        <p:spPr>
          <a:xfrm>
            <a:off x="1053885" y="2913681"/>
            <a:ext cx="1402948" cy="646331"/>
          </a:xfrm>
          <a:prstGeom prst="rect">
            <a:avLst/>
          </a:prstGeom>
          <a:noFill/>
        </p:spPr>
        <p:txBody>
          <a:bodyPr wrap="none" rtlCol="0">
            <a:spAutoFit/>
          </a:bodyPr>
          <a:lstStyle/>
          <a:p>
            <a:r>
              <a:rPr lang="en-US" altLang="zh-CN" sz="3600" b="1" dirty="0"/>
              <a:t>H</a:t>
            </a:r>
            <a:r>
              <a:rPr lang="en-US" altLang="zh-CN" sz="3600" b="1" baseline="-25000" dirty="0"/>
              <a:t>2</a:t>
            </a:r>
            <a:r>
              <a:rPr lang="en-US" altLang="zh-CN" sz="3600" b="1" dirty="0"/>
              <a:t>CO</a:t>
            </a:r>
            <a:r>
              <a:rPr lang="en-US" altLang="zh-CN" sz="3600" b="1" baseline="-25000" dirty="0"/>
              <a:t>3</a:t>
            </a:r>
            <a:endParaRPr lang="zh-CN" altLang="en-US" sz="3600" b="1" baseline="-25000" dirty="0"/>
          </a:p>
        </p:txBody>
      </p:sp>
      <p:pic>
        <p:nvPicPr>
          <p:cNvPr id="1026" name="Picture 2"/>
          <p:cNvPicPr>
            <a:picLocks noChangeAspect="1" noChangeArrowheads="1"/>
          </p:cNvPicPr>
          <p:nvPr/>
        </p:nvPicPr>
        <p:blipFill>
          <a:blip r:embed="rId1"/>
          <a:srcRect/>
          <a:stretch>
            <a:fillRect/>
          </a:stretch>
        </p:blipFill>
        <p:spPr bwMode="auto">
          <a:xfrm>
            <a:off x="822960" y="2085174"/>
            <a:ext cx="5942387" cy="597976"/>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a:stretch>
            <a:fillRect/>
          </a:stretch>
        </p:blipFill>
        <p:spPr bwMode="auto">
          <a:xfrm>
            <a:off x="838458" y="3735093"/>
            <a:ext cx="6738387" cy="592003"/>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523073"/>
            <a:ext cx="6377940" cy="1293028"/>
          </a:xfrm>
        </p:spPr>
        <p:txBody>
          <a:bodyPr/>
          <a:lstStyle/>
          <a:p>
            <a:r>
              <a:rPr lang="en-US" altLang="zh-CN" dirty="0"/>
              <a:t>Extent of dissociation determines</a:t>
            </a:r>
            <a:endParaRPr lang="zh-CN" altLang="en-US" dirty="0"/>
          </a:p>
        </p:txBody>
      </p:sp>
      <p:pic>
        <p:nvPicPr>
          <p:cNvPr id="2050" name="Picture 2"/>
          <p:cNvPicPr>
            <a:picLocks noChangeAspect="1" noChangeArrowheads="1"/>
          </p:cNvPicPr>
          <p:nvPr/>
        </p:nvPicPr>
        <p:blipFill rotWithShape="1">
          <a:blip r:embed="rId1"/>
          <a:srcRect b="5624"/>
          <a:stretch>
            <a:fillRect/>
          </a:stretch>
        </p:blipFill>
        <p:spPr bwMode="auto">
          <a:xfrm>
            <a:off x="513000" y="1722451"/>
            <a:ext cx="7752114" cy="1681150"/>
          </a:xfrm>
          <a:prstGeom prst="rect">
            <a:avLst/>
          </a:prstGeom>
          <a:noFill/>
          <a:ln w="9525">
            <a:noFill/>
            <a:miter lim="800000"/>
            <a:headEnd/>
            <a:tailEnd/>
          </a:ln>
          <a:effectLst/>
        </p:spPr>
      </p:pic>
      <p:pic>
        <p:nvPicPr>
          <p:cNvPr id="2051" name="Picture 3"/>
          <p:cNvPicPr>
            <a:picLocks noChangeAspect="1" noChangeArrowheads="1"/>
          </p:cNvPicPr>
          <p:nvPr/>
        </p:nvPicPr>
        <p:blipFill rotWithShape="1">
          <a:blip r:embed="rId2"/>
          <a:srcRect b="6547"/>
          <a:stretch>
            <a:fillRect/>
          </a:stretch>
        </p:blipFill>
        <p:spPr bwMode="auto">
          <a:xfrm>
            <a:off x="513000" y="3403601"/>
            <a:ext cx="8015909" cy="1701799"/>
          </a:xfrm>
          <a:prstGeom prst="rect">
            <a:avLst/>
          </a:prstGeom>
          <a:noFill/>
          <a:ln w="9525">
            <a:noFill/>
            <a:miter lim="800000"/>
            <a:headEnd/>
            <a:tailEnd/>
          </a:ln>
          <a:effectLst/>
        </p:spPr>
      </p:pic>
      <p:grpSp>
        <p:nvGrpSpPr>
          <p:cNvPr id="7" name="组合 6"/>
          <p:cNvGrpSpPr/>
          <p:nvPr/>
        </p:nvGrpSpPr>
        <p:grpSpPr>
          <a:xfrm>
            <a:off x="2696552" y="5105400"/>
            <a:ext cx="5832356" cy="1554269"/>
            <a:chOff x="3069757" y="5174386"/>
            <a:chExt cx="5832356" cy="1554269"/>
          </a:xfrm>
        </p:grpSpPr>
        <p:pic>
          <p:nvPicPr>
            <p:cNvPr id="1026" name="Picture 2"/>
            <p:cNvPicPr>
              <a:picLocks noChangeAspect="1" noChangeArrowheads="1"/>
            </p:cNvPicPr>
            <p:nvPr/>
          </p:nvPicPr>
          <p:blipFill>
            <a:blip r:embed="rId3"/>
            <a:srcRect/>
            <a:stretch>
              <a:fillRect/>
            </a:stretch>
          </p:blipFill>
          <p:spPr bwMode="auto">
            <a:xfrm>
              <a:off x="3069757" y="5174386"/>
              <a:ext cx="5832356" cy="1554269"/>
            </a:xfrm>
            <a:prstGeom prst="rect">
              <a:avLst/>
            </a:prstGeom>
            <a:noFill/>
            <a:ln w="9525">
              <a:noFill/>
              <a:miter lim="800000"/>
              <a:headEnd/>
              <a:tailEnd/>
            </a:ln>
            <a:effectLst/>
          </p:spPr>
        </p:pic>
        <p:sp>
          <p:nvSpPr>
            <p:cNvPr id="6" name="矩形 5"/>
            <p:cNvSpPr/>
            <p:nvPr/>
          </p:nvSpPr>
          <p:spPr>
            <a:xfrm>
              <a:off x="7409737" y="6393054"/>
              <a:ext cx="1492375" cy="335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486400" y="1752601"/>
            <a:ext cx="1371600" cy="461665"/>
          </a:xfrm>
          <a:prstGeom prst="rect">
            <a:avLst/>
          </a:prstGeom>
          <a:noFill/>
        </p:spPr>
        <p:txBody>
          <a:bodyPr wrap="square" rtlCol="0">
            <a:spAutoFit/>
          </a:bodyPr>
          <a:lstStyle/>
          <a:p>
            <a:r>
              <a:rPr lang="en-US" altLang="zh-CN" sz="2400" b="1" dirty="0">
                <a:solidFill>
                  <a:schemeClr val="bg1"/>
                </a:solidFill>
              </a:rPr>
              <a:t>(           )</a:t>
            </a:r>
            <a:endParaRPr lang="zh-CN" altLang="en-US"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Common strong and weak acids</a:t>
            </a:r>
            <a:endParaRPr lang="zh-CN" altLang="en-US" dirty="0"/>
          </a:p>
        </p:txBody>
      </p:sp>
      <p:pic>
        <p:nvPicPr>
          <p:cNvPr id="3074" name="Picture 2"/>
          <p:cNvPicPr>
            <a:picLocks noChangeAspect="1" noChangeArrowheads="1"/>
          </p:cNvPicPr>
          <p:nvPr/>
        </p:nvPicPr>
        <p:blipFill>
          <a:blip r:embed="rId1"/>
          <a:srcRect/>
          <a:stretch>
            <a:fillRect/>
          </a:stretch>
        </p:blipFill>
        <p:spPr bwMode="auto">
          <a:xfrm>
            <a:off x="678719" y="2479410"/>
            <a:ext cx="4203249" cy="492689"/>
          </a:xfrm>
          <a:prstGeom prst="rect">
            <a:avLst/>
          </a:prstGeom>
          <a:noFill/>
          <a:ln w="9525">
            <a:noFill/>
            <a:miter lim="800000"/>
            <a:headEnd/>
            <a:tailEnd/>
          </a:ln>
          <a:effectLst/>
        </p:spPr>
      </p:pic>
      <p:pic>
        <p:nvPicPr>
          <p:cNvPr id="3075" name="Picture 3"/>
          <p:cNvPicPr>
            <a:picLocks noChangeAspect="1" noChangeArrowheads="1"/>
          </p:cNvPicPr>
          <p:nvPr/>
        </p:nvPicPr>
        <p:blipFill>
          <a:blip r:embed="rId2"/>
          <a:srcRect/>
          <a:stretch>
            <a:fillRect/>
          </a:stretch>
        </p:blipFill>
        <p:spPr bwMode="auto">
          <a:xfrm>
            <a:off x="650858" y="3189071"/>
            <a:ext cx="4756181" cy="1233084"/>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678719" y="4875189"/>
            <a:ext cx="6351688" cy="5502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Common strong and weak bases</a:t>
            </a:r>
            <a:endParaRPr lang="zh-CN" altLang="en-US" dirty="0"/>
          </a:p>
        </p:txBody>
      </p:sp>
      <p:pic>
        <p:nvPicPr>
          <p:cNvPr id="5122" name="Picture 2"/>
          <p:cNvPicPr>
            <a:picLocks noChangeAspect="1" noChangeArrowheads="1"/>
          </p:cNvPicPr>
          <p:nvPr/>
        </p:nvPicPr>
        <p:blipFill>
          <a:blip r:embed="rId1"/>
          <a:srcRect/>
          <a:stretch>
            <a:fillRect/>
          </a:stretch>
        </p:blipFill>
        <p:spPr bwMode="auto">
          <a:xfrm>
            <a:off x="708660" y="2413624"/>
            <a:ext cx="5205881" cy="655859"/>
          </a:xfrm>
          <a:prstGeom prst="rect">
            <a:avLst/>
          </a:prstGeom>
          <a:noFill/>
          <a:ln w="9525">
            <a:noFill/>
            <a:miter lim="800000"/>
            <a:headEnd/>
            <a:tailEnd/>
          </a:ln>
          <a:effectLst/>
        </p:spPr>
      </p:pic>
      <p:pic>
        <p:nvPicPr>
          <p:cNvPr id="5123" name="Picture 3"/>
          <p:cNvPicPr>
            <a:picLocks noChangeAspect="1" noChangeArrowheads="1"/>
          </p:cNvPicPr>
          <p:nvPr/>
        </p:nvPicPr>
        <p:blipFill>
          <a:blip r:embed="rId2"/>
          <a:srcRect/>
          <a:stretch>
            <a:fillRect/>
          </a:stretch>
        </p:blipFill>
        <p:spPr bwMode="auto">
          <a:xfrm>
            <a:off x="739656" y="3162471"/>
            <a:ext cx="5701827" cy="555479"/>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a:srcRect/>
          <a:stretch>
            <a:fillRect/>
          </a:stretch>
        </p:blipFill>
        <p:spPr bwMode="auto">
          <a:xfrm>
            <a:off x="708660" y="4110398"/>
            <a:ext cx="5634808" cy="569320"/>
          </a:xfrm>
          <a:prstGeom prst="rect">
            <a:avLst/>
          </a:prstGeom>
          <a:noFill/>
          <a:ln w="9525">
            <a:noFill/>
            <a:miter lim="800000"/>
            <a:headEnd/>
            <a:tailEnd/>
          </a:ln>
          <a:effectLst/>
        </p:spPr>
      </p:pic>
      <p:pic>
        <p:nvPicPr>
          <p:cNvPr id="5125" name="Picture 5"/>
          <p:cNvPicPr>
            <a:picLocks noChangeAspect="1" noChangeArrowheads="1"/>
          </p:cNvPicPr>
          <p:nvPr/>
        </p:nvPicPr>
        <p:blipFill>
          <a:blip r:embed="rId4"/>
          <a:srcRect/>
          <a:stretch>
            <a:fillRect/>
          </a:stretch>
        </p:blipFill>
        <p:spPr bwMode="auto">
          <a:xfrm>
            <a:off x="739656" y="4902385"/>
            <a:ext cx="6596380" cy="504986"/>
          </a:xfrm>
          <a:prstGeom prst="rect">
            <a:avLst/>
          </a:prstGeom>
          <a:noFill/>
          <a:ln w="9525">
            <a:noFill/>
            <a:miter lim="800000"/>
            <a:headEnd/>
            <a:tailEnd/>
          </a:ln>
          <a:effectLst/>
        </p:spPr>
      </p:pic>
      <p:pic>
        <p:nvPicPr>
          <p:cNvPr id="5126" name="Picture 6"/>
          <p:cNvPicPr>
            <a:picLocks noChangeAspect="1" noChangeArrowheads="1"/>
          </p:cNvPicPr>
          <p:nvPr/>
        </p:nvPicPr>
        <p:blipFill>
          <a:blip r:embed="rId5"/>
          <a:srcRect/>
          <a:stretch>
            <a:fillRect/>
          </a:stretch>
        </p:blipFill>
        <p:spPr bwMode="auto">
          <a:xfrm>
            <a:off x="708660" y="5546853"/>
            <a:ext cx="6151278" cy="57392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766" y="258691"/>
            <a:ext cx="8534454" cy="584775"/>
          </a:xfrm>
          <a:prstGeom prst="rect">
            <a:avLst/>
          </a:prstGeom>
          <a:noFill/>
        </p:spPr>
        <p:txBody>
          <a:bodyPr wrap="square" rtlCol="0">
            <a:spAutoFit/>
          </a:bodyPr>
          <a:lstStyle/>
          <a:p>
            <a:r>
              <a:rPr lang="en-US" sz="3200" b="1" dirty="0"/>
              <a:t>Brønsted–Lowry </a:t>
            </a:r>
            <a:r>
              <a:rPr lang="en-US" altLang="zh-CN" sz="3200" b="1" dirty="0"/>
              <a:t>Acid-Base Theory</a:t>
            </a:r>
            <a:r>
              <a:rPr lang="en-US" sz="3200" b="1" dirty="0"/>
              <a:t>   </a:t>
            </a:r>
            <a:r>
              <a:rPr lang="en-US" dirty="0"/>
              <a:t>(1923)</a:t>
            </a:r>
            <a:endParaRPr lang="zh-CN" altLang="en-US" dirty="0"/>
          </a:p>
        </p:txBody>
      </p:sp>
      <p:sp>
        <p:nvSpPr>
          <p:cNvPr id="6" name="矩形 5"/>
          <p:cNvSpPr/>
          <p:nvPr/>
        </p:nvSpPr>
        <p:spPr>
          <a:xfrm>
            <a:off x="267417" y="1469254"/>
            <a:ext cx="5582054" cy="5047536"/>
          </a:xfrm>
          <a:prstGeom prst="rect">
            <a:avLst/>
          </a:prstGeom>
          <a:solidFill>
            <a:schemeClr val="bg1"/>
          </a:solidFill>
        </p:spPr>
        <p:txBody>
          <a:bodyPr wrap="square">
            <a:spAutoFit/>
          </a:bodyPr>
          <a:lstStyle/>
          <a:p>
            <a:r>
              <a:rPr lang="en-US" sz="2800" b="1" i="1" dirty="0">
                <a:solidFill>
                  <a:srgbClr val="FF0000"/>
                </a:solidFill>
              </a:rPr>
              <a:t>An acid</a:t>
            </a:r>
            <a:r>
              <a:rPr lang="en-US" sz="2800" b="1" dirty="0">
                <a:solidFill>
                  <a:srgbClr val="FF0000"/>
                </a:solidFill>
              </a:rPr>
              <a:t> is a species that acts as a donor of hydrogen ions (H</a:t>
            </a:r>
            <a:r>
              <a:rPr lang="en-US" sz="2800" b="1" baseline="30000" dirty="0">
                <a:solidFill>
                  <a:srgbClr val="FF0000"/>
                </a:solidFill>
              </a:rPr>
              <a:t>+</a:t>
            </a:r>
            <a:r>
              <a:rPr lang="en-US" sz="2800" b="1" dirty="0">
                <a:solidFill>
                  <a:srgbClr val="FF0000"/>
                </a:solidFill>
              </a:rPr>
              <a:t>)</a:t>
            </a:r>
            <a:r>
              <a:rPr lang="en-US" b="1" dirty="0">
                <a:solidFill>
                  <a:srgbClr val="FF0000"/>
                </a:solidFill>
              </a:rPr>
              <a:t>;</a:t>
            </a:r>
            <a:endParaRPr lang="en-US" b="1" dirty="0">
              <a:solidFill>
                <a:srgbClr val="FF0000"/>
              </a:solidFill>
            </a:endParaRPr>
          </a:p>
          <a:p>
            <a:r>
              <a:rPr lang="en-US" sz="2400" dirty="0"/>
              <a:t>A hydrogen ion consists of just a proton, so acids are also often referred to as</a:t>
            </a:r>
            <a:r>
              <a:rPr lang="en-US" dirty="0"/>
              <a:t> </a:t>
            </a:r>
            <a:r>
              <a:rPr lang="en-US" sz="2800" b="1" dirty="0">
                <a:solidFill>
                  <a:srgbClr val="FF0000"/>
                </a:solidFill>
              </a:rPr>
              <a:t>proton donors</a:t>
            </a:r>
            <a:r>
              <a:rPr lang="en-US" dirty="0"/>
              <a:t>. </a:t>
            </a:r>
            <a:endParaRPr lang="en-US" dirty="0"/>
          </a:p>
          <a:p>
            <a:r>
              <a:rPr lang="en-US" sz="2400" dirty="0"/>
              <a:t>This extend the definition of acid to other solvent systems and to various ions.</a:t>
            </a:r>
            <a:endParaRPr lang="en-US" sz="2400" dirty="0"/>
          </a:p>
          <a:p>
            <a:endParaRPr lang="en-US" sz="2400" dirty="0"/>
          </a:p>
          <a:p>
            <a:r>
              <a:rPr lang="en-US" sz="2400" dirty="0"/>
              <a:t>HCO</a:t>
            </a:r>
            <a:r>
              <a:rPr lang="en-US" sz="2400" baseline="-25000" dirty="0"/>
              <a:t>3</a:t>
            </a:r>
            <a:r>
              <a:rPr lang="en-US" sz="2400" baseline="30000" dirty="0"/>
              <a:t>-</a:t>
            </a:r>
            <a:r>
              <a:rPr lang="en-US" sz="2400" dirty="0"/>
              <a:t>, HSO</a:t>
            </a:r>
            <a:r>
              <a:rPr lang="en-US" sz="2400" baseline="-25000" dirty="0"/>
              <a:t>4</a:t>
            </a:r>
            <a:r>
              <a:rPr lang="en-US" sz="2400" baseline="30000" dirty="0"/>
              <a:t>-</a:t>
            </a:r>
            <a:r>
              <a:rPr lang="en-US" sz="2400" dirty="0"/>
              <a:t>, H</a:t>
            </a:r>
            <a:r>
              <a:rPr lang="en-US" sz="2400" baseline="-25000" dirty="0"/>
              <a:t>2</a:t>
            </a:r>
            <a:r>
              <a:rPr lang="en-US" sz="2400" dirty="0"/>
              <a:t>PO</a:t>
            </a:r>
            <a:r>
              <a:rPr lang="en-US" sz="2400" baseline="-25000" dirty="0"/>
              <a:t>4</a:t>
            </a:r>
            <a:r>
              <a:rPr lang="en-US" sz="2400" baseline="30000" dirty="0"/>
              <a:t>-</a:t>
            </a:r>
            <a:r>
              <a:rPr lang="en-US" sz="2400" dirty="0"/>
              <a:t>, HPO</a:t>
            </a:r>
            <a:r>
              <a:rPr lang="en-US" sz="2400" baseline="-25000" dirty="0"/>
              <a:t>4</a:t>
            </a:r>
            <a:r>
              <a:rPr lang="en-US" sz="2400" baseline="30000" dirty="0"/>
              <a:t>2-</a:t>
            </a:r>
            <a:r>
              <a:rPr lang="en-US" sz="2400" dirty="0"/>
              <a:t>, NH</a:t>
            </a:r>
            <a:r>
              <a:rPr lang="en-US" sz="2400" baseline="-25000" dirty="0"/>
              <a:t>3</a:t>
            </a:r>
            <a:r>
              <a:rPr lang="en-US" sz="2400" dirty="0"/>
              <a:t>, H</a:t>
            </a:r>
            <a:r>
              <a:rPr lang="en-US" sz="2400" baseline="-25000" dirty="0"/>
              <a:t>2</a:t>
            </a:r>
            <a:r>
              <a:rPr lang="en-US" sz="2400" dirty="0"/>
              <a:t>O, etc.</a:t>
            </a:r>
            <a:endParaRPr lang="en-US" sz="2400" dirty="0"/>
          </a:p>
          <a:p>
            <a:endParaRPr lang="en-US" dirty="0"/>
          </a:p>
        </p:txBody>
      </p:sp>
      <p:pic>
        <p:nvPicPr>
          <p:cNvPr id="7" name="图片 6" descr="240px-Thomas_Martin_Lowry2.jpg"/>
          <p:cNvPicPr>
            <a:picLocks noChangeAspect="1"/>
          </p:cNvPicPr>
          <p:nvPr/>
        </p:nvPicPr>
        <p:blipFill>
          <a:blip r:embed="rId1"/>
          <a:srcRect l="10980" r="6837" b="13682"/>
          <a:stretch>
            <a:fillRect/>
          </a:stretch>
        </p:blipFill>
        <p:spPr>
          <a:xfrm>
            <a:off x="6516216" y="3933056"/>
            <a:ext cx="1842314" cy="2467155"/>
          </a:xfrm>
          <a:prstGeom prst="rect">
            <a:avLst/>
          </a:prstGeom>
        </p:spPr>
      </p:pic>
      <p:pic>
        <p:nvPicPr>
          <p:cNvPr id="56322" name="Picture 2" descr="Johannes Brønsted.jpg">
            <a:hlinkClick r:id="rId2"/>
          </p:cNvPr>
          <p:cNvPicPr>
            <a:picLocks noChangeAspect="1" noChangeArrowheads="1"/>
          </p:cNvPicPr>
          <p:nvPr/>
        </p:nvPicPr>
        <p:blipFill>
          <a:blip r:embed="rId3"/>
          <a:srcRect/>
          <a:stretch>
            <a:fillRect/>
          </a:stretch>
        </p:blipFill>
        <p:spPr bwMode="auto">
          <a:xfrm>
            <a:off x="6516216" y="983402"/>
            <a:ext cx="1842314" cy="2420131"/>
          </a:xfrm>
          <a:prstGeom prst="rect">
            <a:avLst/>
          </a:prstGeom>
          <a:noFill/>
        </p:spPr>
      </p:pic>
      <p:sp>
        <p:nvSpPr>
          <p:cNvPr id="8" name="TextBox 7"/>
          <p:cNvSpPr txBox="1"/>
          <p:nvPr/>
        </p:nvSpPr>
        <p:spPr>
          <a:xfrm>
            <a:off x="6134100" y="3431305"/>
            <a:ext cx="3157816" cy="646331"/>
          </a:xfrm>
          <a:prstGeom prst="rect">
            <a:avLst/>
          </a:prstGeom>
          <a:noFill/>
        </p:spPr>
        <p:txBody>
          <a:bodyPr wrap="square" rtlCol="0">
            <a:spAutoFit/>
          </a:bodyPr>
          <a:lstStyle/>
          <a:p>
            <a:r>
              <a:rPr lang="en-US" dirty="0"/>
              <a:t>Johannes Brønsted (Denmark)</a:t>
            </a:r>
            <a:endParaRPr lang="en-US" dirty="0"/>
          </a:p>
        </p:txBody>
      </p:sp>
      <p:sp>
        <p:nvSpPr>
          <p:cNvPr id="9" name="TextBox 8"/>
          <p:cNvSpPr txBox="1"/>
          <p:nvPr/>
        </p:nvSpPr>
        <p:spPr>
          <a:xfrm>
            <a:off x="6366292" y="6314538"/>
            <a:ext cx="2602895" cy="369332"/>
          </a:xfrm>
          <a:prstGeom prst="rect">
            <a:avLst/>
          </a:prstGeom>
          <a:noFill/>
        </p:spPr>
        <p:txBody>
          <a:bodyPr wrap="square" rtlCol="0">
            <a:spAutoFit/>
          </a:bodyPr>
          <a:lstStyle/>
          <a:p>
            <a:r>
              <a:rPr lang="en-US" dirty="0"/>
              <a:t>Martin Lowry (U.K.)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srcRect/>
          <a:stretch>
            <a:fillRect/>
          </a:stretch>
        </p:blipFill>
        <p:spPr bwMode="auto">
          <a:xfrm>
            <a:off x="152400" y="410922"/>
            <a:ext cx="4415051" cy="6076629"/>
          </a:xfrm>
          <a:prstGeom prst="rect">
            <a:avLst/>
          </a:prstGeom>
          <a:noFill/>
          <a:ln w="9525">
            <a:noFill/>
            <a:miter lim="800000"/>
            <a:headEnd/>
            <a:tailEnd/>
          </a:ln>
          <a:effectLst/>
        </p:spPr>
      </p:pic>
      <p:pic>
        <p:nvPicPr>
          <p:cNvPr id="4099" name="Picture 3"/>
          <p:cNvPicPr>
            <a:picLocks noChangeAspect="1" noChangeArrowheads="1"/>
          </p:cNvPicPr>
          <p:nvPr/>
        </p:nvPicPr>
        <p:blipFill>
          <a:blip r:embed="rId2"/>
          <a:srcRect/>
          <a:stretch>
            <a:fillRect/>
          </a:stretch>
        </p:blipFill>
        <p:spPr bwMode="auto">
          <a:xfrm>
            <a:off x="4701501" y="410922"/>
            <a:ext cx="4246739" cy="6045626"/>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651308"/>
            <a:ext cx="6377940" cy="1293028"/>
          </a:xfrm>
        </p:spPr>
        <p:txBody>
          <a:bodyPr>
            <a:normAutofit fontScale="90000"/>
          </a:bodyPr>
          <a:lstStyle/>
          <a:p>
            <a:r>
              <a:rPr lang="en-US" altLang="zh-CN" dirty="0"/>
              <a:t>Distinguish strong and weak by experiment?</a:t>
            </a:r>
            <a:endParaRPr lang="zh-CN" altLang="en-US" dirty="0"/>
          </a:p>
        </p:txBody>
      </p:sp>
      <p:pic>
        <p:nvPicPr>
          <p:cNvPr id="6146" name="Picture 2"/>
          <p:cNvPicPr>
            <a:picLocks noChangeAspect="1" noChangeArrowheads="1"/>
          </p:cNvPicPr>
          <p:nvPr/>
        </p:nvPicPr>
        <p:blipFill>
          <a:blip r:embed="rId1"/>
          <a:srcRect/>
          <a:stretch>
            <a:fillRect/>
          </a:stretch>
        </p:blipFill>
        <p:spPr bwMode="auto">
          <a:xfrm>
            <a:off x="561738" y="1936238"/>
            <a:ext cx="7922371" cy="4733281"/>
          </a:xfrm>
          <a:prstGeom prst="rect">
            <a:avLst/>
          </a:prstGeom>
          <a:noFill/>
          <a:ln w="9525">
            <a:noFill/>
            <a:miter lim="800000"/>
            <a:headEnd/>
            <a:tailEnd/>
          </a:ln>
          <a:effectLst/>
        </p:spPr>
      </p:pic>
      <p:cxnSp>
        <p:nvCxnSpPr>
          <p:cNvPr id="4" name="直接连接符 3"/>
          <p:cNvCxnSpPr/>
          <p:nvPr/>
        </p:nvCxnSpPr>
        <p:spPr>
          <a:xfrm>
            <a:off x="1117815" y="2857243"/>
            <a:ext cx="210777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5" name="直接连接符 4"/>
          <p:cNvCxnSpPr/>
          <p:nvPr/>
        </p:nvCxnSpPr>
        <p:spPr>
          <a:xfrm>
            <a:off x="2770754" y="6581614"/>
            <a:ext cx="3007746"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直接连接符 5"/>
          <p:cNvCxnSpPr/>
          <p:nvPr/>
        </p:nvCxnSpPr>
        <p:spPr>
          <a:xfrm>
            <a:off x="2808854" y="4079714"/>
            <a:ext cx="3134746"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直接连接符 6"/>
          <p:cNvCxnSpPr/>
          <p:nvPr/>
        </p:nvCxnSpPr>
        <p:spPr>
          <a:xfrm>
            <a:off x="7366000" y="2514343"/>
            <a:ext cx="1118109" cy="1588"/>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Distinguish strong &amp; weak by formula</a:t>
            </a:r>
            <a:endParaRPr lang="zh-CN" altLang="en-US" dirty="0"/>
          </a:p>
        </p:txBody>
      </p:sp>
      <p:sp>
        <p:nvSpPr>
          <p:cNvPr id="3" name="TextBox 2"/>
          <p:cNvSpPr txBox="1"/>
          <p:nvPr/>
        </p:nvSpPr>
        <p:spPr>
          <a:xfrm>
            <a:off x="791964" y="2854009"/>
            <a:ext cx="1718740" cy="523220"/>
          </a:xfrm>
          <a:prstGeom prst="rect">
            <a:avLst/>
          </a:prstGeom>
          <a:noFill/>
        </p:spPr>
        <p:txBody>
          <a:bodyPr wrap="none" rtlCol="0">
            <a:spAutoFit/>
          </a:bodyPr>
          <a:lstStyle/>
          <a:p>
            <a:r>
              <a:rPr lang="en-US" altLang="zh-CN" sz="2800" dirty="0"/>
              <a:t>H</a:t>
            </a:r>
            <a:r>
              <a:rPr lang="en-US" altLang="zh-CN" sz="2800" baseline="-25000" dirty="0"/>
              <a:t>2</a:t>
            </a:r>
            <a:r>
              <a:rPr lang="en-US" altLang="zh-CN" sz="2800" dirty="0"/>
              <a:t>O ,  H</a:t>
            </a:r>
            <a:r>
              <a:rPr lang="en-US" altLang="zh-CN" sz="2800" baseline="-25000" dirty="0"/>
              <a:t>2</a:t>
            </a:r>
            <a:r>
              <a:rPr lang="en-US" altLang="zh-CN" sz="2800" dirty="0"/>
              <a:t>S</a:t>
            </a:r>
            <a:endParaRPr lang="zh-CN" altLang="en-US" sz="2800" dirty="0"/>
          </a:p>
        </p:txBody>
      </p:sp>
      <p:sp>
        <p:nvSpPr>
          <p:cNvPr id="5" name="TextBox 4"/>
          <p:cNvSpPr txBox="1"/>
          <p:nvPr/>
        </p:nvSpPr>
        <p:spPr>
          <a:xfrm>
            <a:off x="604435" y="2277948"/>
            <a:ext cx="1970732" cy="523220"/>
          </a:xfrm>
          <a:prstGeom prst="rect">
            <a:avLst/>
          </a:prstGeom>
          <a:noFill/>
        </p:spPr>
        <p:txBody>
          <a:bodyPr wrap="none" rtlCol="0">
            <a:spAutoFit/>
          </a:bodyPr>
          <a:lstStyle/>
          <a:p>
            <a:r>
              <a:rPr lang="en-US" altLang="zh-CN" sz="2800" dirty="0">
                <a:solidFill>
                  <a:schemeClr val="accent2"/>
                </a:solidFill>
              </a:rPr>
              <a:t>Atomic size:</a:t>
            </a:r>
            <a:endParaRPr lang="zh-CN" altLang="en-US" sz="2800" dirty="0">
              <a:solidFill>
                <a:schemeClr val="accent2"/>
              </a:solidFill>
            </a:endParaRPr>
          </a:p>
        </p:txBody>
      </p:sp>
      <p:sp>
        <p:nvSpPr>
          <p:cNvPr id="6" name="TextBox 5"/>
          <p:cNvSpPr txBox="1"/>
          <p:nvPr/>
        </p:nvSpPr>
        <p:spPr>
          <a:xfrm>
            <a:off x="791964" y="3514131"/>
            <a:ext cx="2852512" cy="523220"/>
          </a:xfrm>
          <a:prstGeom prst="rect">
            <a:avLst/>
          </a:prstGeom>
          <a:noFill/>
        </p:spPr>
        <p:txBody>
          <a:bodyPr wrap="none" rtlCol="0">
            <a:spAutoFit/>
          </a:bodyPr>
          <a:lstStyle/>
          <a:p>
            <a:r>
              <a:rPr lang="en-US" altLang="zh-CN" sz="2800" dirty="0"/>
              <a:t>HF, HCl, HBr, HI   </a:t>
            </a:r>
            <a:endParaRPr lang="zh-CN" altLang="en-US" sz="2800" dirty="0"/>
          </a:p>
        </p:txBody>
      </p:sp>
      <p:sp>
        <p:nvSpPr>
          <p:cNvPr id="7" name="TextBox 6"/>
          <p:cNvSpPr txBox="1"/>
          <p:nvPr/>
        </p:nvSpPr>
        <p:spPr>
          <a:xfrm>
            <a:off x="648349" y="4254323"/>
            <a:ext cx="2760628" cy="523220"/>
          </a:xfrm>
          <a:prstGeom prst="rect">
            <a:avLst/>
          </a:prstGeom>
          <a:noFill/>
        </p:spPr>
        <p:txBody>
          <a:bodyPr wrap="none" rtlCol="0">
            <a:spAutoFit/>
          </a:bodyPr>
          <a:lstStyle/>
          <a:p>
            <a:r>
              <a:rPr lang="en-US" altLang="zh-CN" sz="2800" dirty="0" err="1">
                <a:solidFill>
                  <a:schemeClr val="accent2"/>
                </a:solidFill>
              </a:rPr>
              <a:t>Electronegativity</a:t>
            </a:r>
            <a:r>
              <a:rPr lang="en-US" altLang="zh-CN" sz="2800" dirty="0">
                <a:solidFill>
                  <a:schemeClr val="accent2"/>
                </a:solidFill>
              </a:rPr>
              <a:t>:</a:t>
            </a:r>
            <a:endParaRPr lang="zh-CN" altLang="en-US" sz="2800" dirty="0">
              <a:solidFill>
                <a:schemeClr val="accent2"/>
              </a:solidFill>
            </a:endParaRPr>
          </a:p>
        </p:txBody>
      </p:sp>
      <p:sp>
        <p:nvSpPr>
          <p:cNvPr id="8" name="TextBox 7"/>
          <p:cNvSpPr txBox="1"/>
          <p:nvPr/>
        </p:nvSpPr>
        <p:spPr>
          <a:xfrm>
            <a:off x="822960" y="4808539"/>
            <a:ext cx="2337499" cy="523220"/>
          </a:xfrm>
          <a:prstGeom prst="rect">
            <a:avLst/>
          </a:prstGeom>
          <a:noFill/>
        </p:spPr>
        <p:txBody>
          <a:bodyPr wrap="none" rtlCol="0">
            <a:spAutoFit/>
          </a:bodyPr>
          <a:lstStyle/>
          <a:p>
            <a:r>
              <a:rPr lang="en-US" altLang="zh-CN" sz="2800" dirty="0"/>
              <a:t>H</a:t>
            </a:r>
            <a:r>
              <a:rPr lang="en-US" altLang="zh-CN" sz="2800" baseline="-25000" dirty="0"/>
              <a:t>3</a:t>
            </a:r>
            <a:r>
              <a:rPr lang="en-US" altLang="zh-CN" sz="2800" dirty="0"/>
              <a:t>PO</a:t>
            </a:r>
            <a:r>
              <a:rPr lang="en-US" altLang="zh-CN" sz="2800" baseline="-25000" dirty="0"/>
              <a:t>4</a:t>
            </a:r>
            <a:r>
              <a:rPr lang="en-US" altLang="zh-CN" sz="2800" dirty="0"/>
              <a:t>,  H</a:t>
            </a:r>
            <a:r>
              <a:rPr lang="en-US" altLang="zh-CN" sz="2800" baseline="-25000" dirty="0"/>
              <a:t>2</a:t>
            </a:r>
            <a:r>
              <a:rPr lang="en-US" altLang="zh-CN" sz="2800" dirty="0"/>
              <a:t>SO</a:t>
            </a:r>
            <a:r>
              <a:rPr lang="en-US" altLang="zh-CN" sz="2800" baseline="-25000" dirty="0"/>
              <a:t>4</a:t>
            </a:r>
            <a:endParaRPr lang="zh-CN" altLang="en-US" sz="2800" baseline="-25000" dirty="0"/>
          </a:p>
        </p:txBody>
      </p:sp>
      <p:sp>
        <p:nvSpPr>
          <p:cNvPr id="9" name="TextBox 8"/>
          <p:cNvSpPr txBox="1"/>
          <p:nvPr/>
        </p:nvSpPr>
        <p:spPr>
          <a:xfrm>
            <a:off x="822960" y="5378253"/>
            <a:ext cx="2121093" cy="523220"/>
          </a:xfrm>
          <a:prstGeom prst="rect">
            <a:avLst/>
          </a:prstGeom>
          <a:noFill/>
        </p:spPr>
        <p:txBody>
          <a:bodyPr wrap="none" rtlCol="0">
            <a:spAutoFit/>
          </a:bodyPr>
          <a:lstStyle/>
          <a:p>
            <a:r>
              <a:rPr lang="en-US" altLang="zh-CN" sz="2800" dirty="0"/>
              <a:t>HNO</a:t>
            </a:r>
            <a:r>
              <a:rPr lang="en-US" altLang="zh-CN" sz="2800" baseline="-25000" dirty="0"/>
              <a:t>3</a:t>
            </a:r>
            <a:r>
              <a:rPr lang="en-US" altLang="zh-CN" sz="2800" dirty="0"/>
              <a:t>,  HNO</a:t>
            </a:r>
            <a:r>
              <a:rPr lang="en-US" altLang="zh-CN" sz="2800" baseline="-25000" dirty="0"/>
              <a:t>2</a:t>
            </a:r>
            <a:endParaRPr lang="zh-CN" altLang="en-US" sz="2800"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4300" y="569538"/>
            <a:ext cx="8813800" cy="6083300"/>
          </a:xfrm>
          <a:prstGeom prst="rect">
            <a:avLst/>
          </a:prstGeom>
          <a:solidFill>
            <a:srgbClr val="00B0F0"/>
          </a:solidFill>
        </p:spPr>
        <p:txBody>
          <a:bodyPr wrap="square" rtlCol="0">
            <a:spAutoFit/>
          </a:bodyPr>
          <a:lstStyle/>
          <a:p>
            <a:endParaRPr lang="zh-CN" altLang="en-US" dirty="0"/>
          </a:p>
        </p:txBody>
      </p:sp>
      <p:sp>
        <p:nvSpPr>
          <p:cNvPr id="2" name="标题 1"/>
          <p:cNvSpPr>
            <a:spLocks noGrp="1"/>
          </p:cNvSpPr>
          <p:nvPr>
            <p:ph type="title"/>
          </p:nvPr>
        </p:nvSpPr>
        <p:spPr>
          <a:xfrm>
            <a:off x="2171700" y="569538"/>
            <a:ext cx="6377940" cy="1293028"/>
          </a:xfrm>
        </p:spPr>
        <p:txBody>
          <a:bodyPr/>
          <a:lstStyle/>
          <a:p>
            <a:r>
              <a:rPr lang="en-US" altLang="zh-CN" dirty="0"/>
              <a:t>Distinguish strong &amp; weak by formula</a:t>
            </a:r>
            <a:endParaRPr lang="zh-CN" altLang="en-US" dirty="0"/>
          </a:p>
        </p:txBody>
      </p:sp>
      <p:sp>
        <p:nvSpPr>
          <p:cNvPr id="8" name="TextBox 7"/>
          <p:cNvSpPr txBox="1"/>
          <p:nvPr/>
        </p:nvSpPr>
        <p:spPr>
          <a:xfrm>
            <a:off x="6158452" y="4057821"/>
            <a:ext cx="2337499" cy="523220"/>
          </a:xfrm>
          <a:prstGeom prst="rect">
            <a:avLst/>
          </a:prstGeom>
          <a:noFill/>
        </p:spPr>
        <p:txBody>
          <a:bodyPr wrap="none" rtlCol="0">
            <a:spAutoFit/>
          </a:bodyPr>
          <a:lstStyle/>
          <a:p>
            <a:r>
              <a:rPr lang="en-US" altLang="zh-CN" sz="2800" dirty="0"/>
              <a:t>H</a:t>
            </a:r>
            <a:r>
              <a:rPr lang="en-US" altLang="zh-CN" sz="2800" baseline="-25000" dirty="0"/>
              <a:t>3</a:t>
            </a:r>
            <a:r>
              <a:rPr lang="en-US" altLang="zh-CN" sz="2800" dirty="0"/>
              <a:t>PO</a:t>
            </a:r>
            <a:r>
              <a:rPr lang="en-US" altLang="zh-CN" sz="2800" baseline="-25000" dirty="0"/>
              <a:t>4</a:t>
            </a:r>
            <a:r>
              <a:rPr lang="en-US" altLang="zh-CN" sz="2800" dirty="0"/>
              <a:t>,  H</a:t>
            </a:r>
            <a:r>
              <a:rPr lang="en-US" altLang="zh-CN" sz="2800" baseline="-25000" dirty="0"/>
              <a:t>2</a:t>
            </a:r>
            <a:r>
              <a:rPr lang="en-US" altLang="zh-CN" sz="2800" dirty="0"/>
              <a:t>SO</a:t>
            </a:r>
            <a:r>
              <a:rPr lang="en-US" altLang="zh-CN" sz="2800" baseline="-25000" dirty="0"/>
              <a:t>4</a:t>
            </a:r>
            <a:endParaRPr lang="zh-CN" altLang="en-US" sz="2800" baseline="-25000" dirty="0"/>
          </a:p>
        </p:txBody>
      </p:sp>
      <p:pic>
        <p:nvPicPr>
          <p:cNvPr id="9" name="图片 8" descr="180px-Phosphoric-acid-2D-dimensions.png"/>
          <p:cNvPicPr>
            <a:picLocks noChangeAspect="1"/>
          </p:cNvPicPr>
          <p:nvPr/>
        </p:nvPicPr>
        <p:blipFill>
          <a:blip r:embed="rId1"/>
          <a:stretch>
            <a:fillRect/>
          </a:stretch>
        </p:blipFill>
        <p:spPr>
          <a:xfrm>
            <a:off x="1111035" y="1996772"/>
            <a:ext cx="2887528" cy="2005228"/>
          </a:xfrm>
          <a:prstGeom prst="rect">
            <a:avLst/>
          </a:prstGeom>
        </p:spPr>
      </p:pic>
      <p:pic>
        <p:nvPicPr>
          <p:cNvPr id="10" name="图片 9" descr="180px-Sulfuric-acid-2D-dimensions_svg.png"/>
          <p:cNvPicPr>
            <a:picLocks noChangeAspect="1"/>
          </p:cNvPicPr>
          <p:nvPr/>
        </p:nvPicPr>
        <p:blipFill>
          <a:blip r:embed="rId2"/>
          <a:stretch>
            <a:fillRect/>
          </a:stretch>
        </p:blipFill>
        <p:spPr>
          <a:xfrm>
            <a:off x="4815130" y="2350325"/>
            <a:ext cx="2779040" cy="1852693"/>
          </a:xfrm>
          <a:prstGeom prst="rect">
            <a:avLst/>
          </a:prstGeom>
        </p:spPr>
      </p:pic>
      <p:sp>
        <p:nvSpPr>
          <p:cNvPr id="6" name="TextBox 5"/>
          <p:cNvSpPr txBox="1"/>
          <p:nvPr/>
        </p:nvSpPr>
        <p:spPr>
          <a:xfrm>
            <a:off x="218543" y="4329675"/>
            <a:ext cx="3585020" cy="461665"/>
          </a:xfrm>
          <a:prstGeom prst="rect">
            <a:avLst/>
          </a:prstGeom>
          <a:noFill/>
        </p:spPr>
        <p:txBody>
          <a:bodyPr wrap="none" rtlCol="0">
            <a:spAutoFit/>
          </a:bodyPr>
          <a:lstStyle/>
          <a:p>
            <a:r>
              <a:rPr lang="en-US" altLang="zh-CN" sz="2400" dirty="0"/>
              <a:t>Inductive effect of P and S</a:t>
            </a:r>
            <a:endParaRPr lang="zh-CN" altLang="en-US" sz="2400" dirty="0"/>
          </a:p>
        </p:txBody>
      </p:sp>
      <p:sp>
        <p:nvSpPr>
          <p:cNvPr id="7" name="矩形 6"/>
          <p:cNvSpPr/>
          <p:nvPr/>
        </p:nvSpPr>
        <p:spPr>
          <a:xfrm>
            <a:off x="679992" y="4893961"/>
            <a:ext cx="7431438" cy="369332"/>
          </a:xfrm>
          <a:prstGeom prst="rect">
            <a:avLst/>
          </a:prstGeom>
        </p:spPr>
        <p:txBody>
          <a:bodyPr wrap="square">
            <a:spAutoFit/>
          </a:bodyPr>
          <a:lstStyle/>
          <a:p>
            <a:r>
              <a:rPr lang="en-US" dirty="0"/>
              <a:t>As the electron density on hydrogen decreases it is more easily abstracted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4300" y="569538"/>
            <a:ext cx="8813800" cy="6083300"/>
          </a:xfrm>
          <a:prstGeom prst="rect">
            <a:avLst/>
          </a:prstGeom>
          <a:solidFill>
            <a:srgbClr val="00B0F0"/>
          </a:solidFill>
        </p:spPr>
        <p:txBody>
          <a:bodyPr wrap="square" rtlCol="0">
            <a:spAutoFit/>
          </a:bodyPr>
          <a:lstStyle/>
          <a:p>
            <a:endParaRPr lang="zh-CN" altLang="en-US" dirty="0"/>
          </a:p>
        </p:txBody>
      </p:sp>
      <p:sp>
        <p:nvSpPr>
          <p:cNvPr id="2" name="标题 1"/>
          <p:cNvSpPr>
            <a:spLocks noGrp="1"/>
          </p:cNvSpPr>
          <p:nvPr>
            <p:ph type="title"/>
          </p:nvPr>
        </p:nvSpPr>
        <p:spPr/>
        <p:txBody>
          <a:bodyPr/>
          <a:lstStyle/>
          <a:p>
            <a:r>
              <a:rPr lang="en-US" altLang="zh-CN" dirty="0"/>
              <a:t>Distinguish strong &amp; weak by formula</a:t>
            </a:r>
            <a:endParaRPr lang="zh-CN" altLang="en-US" dirty="0"/>
          </a:p>
        </p:txBody>
      </p:sp>
      <p:sp>
        <p:nvSpPr>
          <p:cNvPr id="8" name="TextBox 7"/>
          <p:cNvSpPr txBox="1"/>
          <p:nvPr/>
        </p:nvSpPr>
        <p:spPr>
          <a:xfrm>
            <a:off x="5902467" y="4120745"/>
            <a:ext cx="2121093" cy="523220"/>
          </a:xfrm>
          <a:prstGeom prst="rect">
            <a:avLst/>
          </a:prstGeom>
          <a:noFill/>
        </p:spPr>
        <p:txBody>
          <a:bodyPr wrap="none" rtlCol="0">
            <a:spAutoFit/>
          </a:bodyPr>
          <a:lstStyle/>
          <a:p>
            <a:r>
              <a:rPr lang="en-US" altLang="zh-CN" sz="2800" dirty="0"/>
              <a:t>HNO</a:t>
            </a:r>
            <a:r>
              <a:rPr lang="en-US" altLang="zh-CN" sz="2800" baseline="-25000" dirty="0"/>
              <a:t>3</a:t>
            </a:r>
            <a:r>
              <a:rPr lang="en-US" altLang="zh-CN" sz="2800" dirty="0"/>
              <a:t>,  HNO</a:t>
            </a:r>
            <a:r>
              <a:rPr lang="en-US" altLang="zh-CN" sz="2800" baseline="-25000" dirty="0"/>
              <a:t>2</a:t>
            </a:r>
            <a:endParaRPr lang="zh-CN" altLang="en-US" sz="2800" baseline="-25000" dirty="0"/>
          </a:p>
        </p:txBody>
      </p:sp>
      <p:pic>
        <p:nvPicPr>
          <p:cNvPr id="6" name="图片 5" descr="200px-Nitric-acid-2D-dimensions.png"/>
          <p:cNvPicPr>
            <a:picLocks noChangeAspect="1"/>
          </p:cNvPicPr>
          <p:nvPr/>
        </p:nvPicPr>
        <p:blipFill>
          <a:blip r:embed="rId1"/>
          <a:stretch>
            <a:fillRect/>
          </a:stretch>
        </p:blipFill>
        <p:spPr>
          <a:xfrm>
            <a:off x="822960" y="1986487"/>
            <a:ext cx="3256772" cy="2133186"/>
          </a:xfrm>
          <a:prstGeom prst="rect">
            <a:avLst/>
          </a:prstGeom>
        </p:spPr>
      </p:pic>
      <p:pic>
        <p:nvPicPr>
          <p:cNvPr id="7" name="图片 6" descr="200px-Trans-nitrous-acid-2D-dimensions.png"/>
          <p:cNvPicPr>
            <a:picLocks noChangeAspect="1"/>
          </p:cNvPicPr>
          <p:nvPr/>
        </p:nvPicPr>
        <p:blipFill>
          <a:blip r:embed="rId2"/>
          <a:stretch>
            <a:fillRect/>
          </a:stretch>
        </p:blipFill>
        <p:spPr>
          <a:xfrm>
            <a:off x="4750875" y="2716191"/>
            <a:ext cx="3272685" cy="139089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electrolyte</a:t>
            </a:r>
            <a:endParaRPr lang="zh-CN" altLang="en-US" dirty="0"/>
          </a:p>
        </p:txBody>
      </p:sp>
      <p:sp>
        <p:nvSpPr>
          <p:cNvPr id="3" name="TextBox 2"/>
          <p:cNvSpPr txBox="1"/>
          <p:nvPr/>
        </p:nvSpPr>
        <p:spPr>
          <a:xfrm>
            <a:off x="449452" y="2055840"/>
            <a:ext cx="7547674" cy="830997"/>
          </a:xfrm>
          <a:prstGeom prst="rect">
            <a:avLst/>
          </a:prstGeom>
          <a:noFill/>
        </p:spPr>
        <p:txBody>
          <a:bodyPr wrap="square" rtlCol="0">
            <a:spAutoFit/>
          </a:bodyPr>
          <a:lstStyle/>
          <a:p>
            <a:r>
              <a:rPr lang="en-US" altLang="zh-CN" sz="2400" dirty="0"/>
              <a:t>The term electrolyte means forming ions in aqueous solution allowing it to conduct electricity</a:t>
            </a:r>
            <a:endParaRPr lang="zh-CN" altLang="en-US" sz="2400" dirty="0"/>
          </a:p>
        </p:txBody>
      </p:sp>
      <p:pic>
        <p:nvPicPr>
          <p:cNvPr id="2051" name="Picture 3"/>
          <p:cNvPicPr>
            <a:picLocks noChangeAspect="1" noChangeArrowheads="1"/>
          </p:cNvPicPr>
          <p:nvPr/>
        </p:nvPicPr>
        <p:blipFill>
          <a:blip r:embed="rId1"/>
          <a:srcRect/>
          <a:stretch>
            <a:fillRect/>
          </a:stretch>
        </p:blipFill>
        <p:spPr bwMode="auto">
          <a:xfrm>
            <a:off x="926878" y="3394129"/>
            <a:ext cx="7023754" cy="3055426"/>
          </a:xfrm>
          <a:prstGeom prst="rect">
            <a:avLst/>
          </a:prstGeom>
          <a:noFill/>
          <a:ln w="9525">
            <a:noFill/>
            <a:miter lim="800000"/>
            <a:headEnd/>
            <a:tailEnd/>
          </a:ln>
          <a:effectLst/>
        </p:spPr>
      </p:pic>
      <p:cxnSp>
        <p:nvCxnSpPr>
          <p:cNvPr id="7" name="直接连接符 6"/>
          <p:cNvCxnSpPr/>
          <p:nvPr/>
        </p:nvCxnSpPr>
        <p:spPr>
          <a:xfrm>
            <a:off x="2262754" y="3774914"/>
            <a:ext cx="210777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直接连接符 7"/>
          <p:cNvCxnSpPr/>
          <p:nvPr/>
        </p:nvCxnSpPr>
        <p:spPr>
          <a:xfrm>
            <a:off x="5937140" y="4472041"/>
            <a:ext cx="1937292" cy="1588"/>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360" y="563035"/>
            <a:ext cx="7955280" cy="1164165"/>
          </a:xfrm>
        </p:spPr>
        <p:txBody>
          <a:bodyPr>
            <a:normAutofit fontScale="90000"/>
          </a:bodyPr>
          <a:lstStyle/>
          <a:p>
            <a:r>
              <a:rPr lang="en-US" altLang="zh-CN" dirty="0"/>
              <a:t>11.5 ph curve of strong acid-base titration</a:t>
            </a:r>
            <a:endParaRPr lang="zh-CN" altLang="en-US" dirty="0"/>
          </a:p>
        </p:txBody>
      </p:sp>
      <p:pic>
        <p:nvPicPr>
          <p:cNvPr id="6" name="图片 5"/>
          <p:cNvPicPr>
            <a:picLocks noChangeAspect="1"/>
          </p:cNvPicPr>
          <p:nvPr/>
        </p:nvPicPr>
        <p:blipFill>
          <a:blip r:embed="rId1"/>
          <a:stretch>
            <a:fillRect/>
          </a:stretch>
        </p:blipFill>
        <p:spPr>
          <a:xfrm>
            <a:off x="396240" y="2037715"/>
            <a:ext cx="8538845" cy="248729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Acid-Base Titration curve</a:t>
            </a:r>
            <a:endParaRPr lang="zh-CN" altLang="en-US" dirty="0"/>
          </a:p>
        </p:txBody>
      </p:sp>
      <p:sp>
        <p:nvSpPr>
          <p:cNvPr id="3" name="内容占位符 2"/>
          <p:cNvSpPr>
            <a:spLocks noGrp="1"/>
          </p:cNvSpPr>
          <p:nvPr>
            <p:ph idx="1"/>
          </p:nvPr>
        </p:nvSpPr>
        <p:spPr>
          <a:xfrm>
            <a:off x="594360" y="2051685"/>
            <a:ext cx="7955280" cy="4336415"/>
          </a:xfrm>
        </p:spPr>
        <p:txBody>
          <a:bodyPr>
            <a:normAutofit lnSpcReduction="20000"/>
          </a:bodyPr>
          <a:lstStyle/>
          <a:p>
            <a:pPr>
              <a:lnSpc>
                <a:spcPct val="100000"/>
              </a:lnSpc>
            </a:pPr>
            <a:r>
              <a:rPr lang="en-US" altLang="zh-CN" dirty="0"/>
              <a:t>The unknown concentration of an acid or base in a solution can be determined by titration using a standard solution of a base or acid, respectively.</a:t>
            </a:r>
            <a:endParaRPr lang="en-US" altLang="zh-CN" dirty="0"/>
          </a:p>
          <a:p>
            <a:pPr>
              <a:lnSpc>
                <a:spcPct val="100000"/>
              </a:lnSpc>
            </a:pPr>
            <a:r>
              <a:rPr lang="en-US" altLang="zh-CN" dirty="0"/>
              <a:t>The reaction progress can be monitored using a digital pH meter and a data logger, which automatically records the pH of the reaction mixture as the standard solution is added to the analysed solution.</a:t>
            </a:r>
            <a:endParaRPr lang="en-US" altLang="zh-CN" dirty="0"/>
          </a:p>
          <a:p>
            <a:pPr>
              <a:lnSpc>
                <a:spcPct val="100000"/>
              </a:lnSpc>
            </a:pPr>
            <a:r>
              <a:rPr lang="en-US" altLang="zh-CN" dirty="0"/>
              <a:t>The pH data collected during a titration experiment can be plotted against the added volume of the standard solution, producing a pH curve.</a:t>
            </a:r>
            <a:endParaRPr lang="en-US" altLang="zh-CN" dirty="0"/>
          </a:p>
          <a:p>
            <a:pPr>
              <a:lnSpc>
                <a:spcPct val="100000"/>
              </a:lnSpc>
            </a:pPr>
            <a:r>
              <a:rPr lang="en-US" altLang="zh-CN" dirty="0"/>
              <a:t>The overall shape of the pH curve depends on the strengths and concentrations of the reactants and on the addition order.</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rcRect r="51008" b="6392"/>
          <a:stretch>
            <a:fillRect/>
          </a:stretch>
        </p:blipFill>
        <p:spPr>
          <a:xfrm>
            <a:off x="1598295" y="1549400"/>
            <a:ext cx="5028565" cy="5092065"/>
          </a:xfrm>
          <a:prstGeom prst="rect">
            <a:avLst/>
          </a:prstGeom>
          <a:noFill/>
          <a:ln w="9525">
            <a:noFill/>
          </a:ln>
        </p:spPr>
      </p:pic>
      <p:sp>
        <p:nvSpPr>
          <p:cNvPr id="2" name="标题 1"/>
          <p:cNvSpPr>
            <a:spLocks noGrp="1"/>
          </p:cNvSpPr>
          <p:nvPr>
            <p:ph type="title"/>
            <p:custDataLst>
              <p:tags r:id="rId2"/>
            </p:custDataLst>
          </p:nvPr>
        </p:nvSpPr>
        <p:spPr>
          <a:xfrm>
            <a:off x="2101850" y="256373"/>
            <a:ext cx="6377940" cy="1293028"/>
          </a:xfrm>
        </p:spPr>
        <p:txBody>
          <a:bodyPr/>
          <a:p>
            <a:r>
              <a:rPr lang="en-US" altLang="zh-CN" dirty="0"/>
              <a:t>strong Acid titrated by strong base</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543560"/>
            <a:ext cx="6377940" cy="1013460"/>
          </a:xfrm>
        </p:spPr>
        <p:txBody>
          <a:bodyPr/>
          <a:lstStyle/>
          <a:p>
            <a:r>
              <a:rPr lang="en-US" altLang="zh-CN" dirty="0"/>
              <a:t>Intercept to y-axis</a:t>
            </a:r>
            <a:endParaRPr lang="zh-CN" altLang="en-US" dirty="0"/>
          </a:p>
        </p:txBody>
      </p:sp>
      <p:sp>
        <p:nvSpPr>
          <p:cNvPr id="3" name="内容占位符 2"/>
          <p:cNvSpPr>
            <a:spLocks noGrp="1"/>
          </p:cNvSpPr>
          <p:nvPr>
            <p:ph idx="1"/>
          </p:nvPr>
        </p:nvSpPr>
        <p:spPr>
          <a:xfrm>
            <a:off x="594360" y="1547495"/>
            <a:ext cx="7955280" cy="4840605"/>
          </a:xfrm>
        </p:spPr>
        <p:txBody>
          <a:bodyPr>
            <a:normAutofit lnSpcReduction="20000"/>
          </a:bodyPr>
          <a:lstStyle/>
          <a:p>
            <a:pPr>
              <a:lnSpc>
                <a:spcPct val="100000"/>
              </a:lnSpc>
            </a:pPr>
            <a:r>
              <a:rPr lang="en-US" altLang="zh-CN" dirty="0"/>
              <a:t>When a strong acid, such as HCl, is titrated with a strong base, such as NaOH, the curve intercepts the y-axis at a low pH value, as the analyzed solution is strongly acidic. </a:t>
            </a:r>
            <a:endParaRPr lang="en-US" altLang="zh-CN" dirty="0"/>
          </a:p>
          <a:p>
            <a:pPr>
              <a:lnSpc>
                <a:spcPct val="100000"/>
              </a:lnSpc>
            </a:pPr>
            <a:r>
              <a:rPr lang="en-US" altLang="zh-CN" dirty="0"/>
              <a:t>Typical concentrations of acids and bases used in titration experiments are from 0.01 to 1 mol dm</a:t>
            </a:r>
            <a:r>
              <a:rPr lang="en-US" altLang="zh-CN" baseline="30000" dirty="0"/>
              <a:t>-3</a:t>
            </a:r>
            <a:r>
              <a:rPr lang="en-US" altLang="zh-CN" dirty="0"/>
              <a:t>, so the initial pH may vary from 2 to 0.</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766" y="258691"/>
            <a:ext cx="8534454" cy="584775"/>
          </a:xfrm>
          <a:prstGeom prst="rect">
            <a:avLst/>
          </a:prstGeom>
          <a:noFill/>
        </p:spPr>
        <p:txBody>
          <a:bodyPr wrap="square" rtlCol="0">
            <a:spAutoFit/>
          </a:bodyPr>
          <a:lstStyle/>
          <a:p>
            <a:r>
              <a:rPr lang="en-US" sz="3200" b="1" dirty="0"/>
              <a:t>Brønsted–Lowry </a:t>
            </a:r>
            <a:r>
              <a:rPr lang="en-US" altLang="zh-CN" sz="3200" b="1" dirty="0"/>
              <a:t>Acid-Base Theory</a:t>
            </a:r>
            <a:r>
              <a:rPr lang="en-US" sz="3200" b="1" dirty="0"/>
              <a:t>   </a:t>
            </a:r>
            <a:r>
              <a:rPr lang="en-US" dirty="0"/>
              <a:t>(1923)</a:t>
            </a:r>
            <a:endParaRPr lang="zh-CN" altLang="en-US" dirty="0"/>
          </a:p>
        </p:txBody>
      </p:sp>
      <p:sp>
        <p:nvSpPr>
          <p:cNvPr id="6" name="矩形 5"/>
          <p:cNvSpPr/>
          <p:nvPr/>
        </p:nvSpPr>
        <p:spPr>
          <a:xfrm>
            <a:off x="267417" y="1469254"/>
            <a:ext cx="5582054" cy="4339650"/>
          </a:xfrm>
          <a:prstGeom prst="rect">
            <a:avLst/>
          </a:prstGeom>
          <a:solidFill>
            <a:schemeClr val="bg1"/>
          </a:solidFill>
        </p:spPr>
        <p:txBody>
          <a:bodyPr wrap="square">
            <a:spAutoFit/>
          </a:bodyPr>
          <a:lstStyle/>
          <a:p>
            <a:r>
              <a:rPr lang="en-US" sz="2800" b="1" i="1" dirty="0">
                <a:solidFill>
                  <a:srgbClr val="FF0000"/>
                </a:solidFill>
              </a:rPr>
              <a:t>A base</a:t>
            </a:r>
            <a:r>
              <a:rPr lang="en-US" sz="2800" b="1" dirty="0">
                <a:solidFill>
                  <a:srgbClr val="FF0000"/>
                </a:solidFill>
              </a:rPr>
              <a:t> is a species that acts as an acceptor of hydrogen ions</a:t>
            </a:r>
            <a:endParaRPr lang="en-US" sz="2800" b="1" dirty="0">
              <a:solidFill>
                <a:srgbClr val="FF0000"/>
              </a:solidFill>
            </a:endParaRPr>
          </a:p>
          <a:p>
            <a:r>
              <a:rPr lang="en-US" sz="2400" dirty="0"/>
              <a:t>(</a:t>
            </a:r>
            <a:r>
              <a:rPr lang="en-US" sz="2800" b="1" dirty="0">
                <a:solidFill>
                  <a:srgbClr val="FF0000"/>
                </a:solidFill>
              </a:rPr>
              <a:t>proton acceptor</a:t>
            </a:r>
            <a:r>
              <a:rPr lang="en-US" sz="2400" dirty="0"/>
              <a:t>).</a:t>
            </a:r>
            <a:endParaRPr lang="en-US" sz="2400" dirty="0"/>
          </a:p>
          <a:p>
            <a:r>
              <a:rPr lang="en-US" sz="2400" dirty="0"/>
              <a:t>This extends the definition of a base that some species not containing any oxygen atoms can still act as a Brønsted-Lowry base, as well as some ions.</a:t>
            </a:r>
            <a:endParaRPr lang="en-US" sz="2400" dirty="0"/>
          </a:p>
          <a:p>
            <a:endParaRPr lang="en-US" sz="2400" dirty="0"/>
          </a:p>
          <a:p>
            <a:r>
              <a:rPr lang="en-US" sz="2400" dirty="0"/>
              <a:t>NH</a:t>
            </a:r>
            <a:r>
              <a:rPr lang="en-US" sz="2400" baseline="-25000" dirty="0"/>
              <a:t>3</a:t>
            </a:r>
            <a:r>
              <a:rPr lang="en-US" sz="2400" dirty="0"/>
              <a:t>, OH</a:t>
            </a:r>
            <a:r>
              <a:rPr lang="en-US" sz="2400" baseline="30000" dirty="0"/>
              <a:t>-</a:t>
            </a:r>
            <a:r>
              <a:rPr lang="en-US" sz="2400" dirty="0"/>
              <a:t>, PO</a:t>
            </a:r>
            <a:r>
              <a:rPr lang="en-US" sz="2400" baseline="-25000" dirty="0"/>
              <a:t>4</a:t>
            </a:r>
            <a:r>
              <a:rPr lang="en-US" sz="2400" baseline="30000" dirty="0"/>
              <a:t>3-</a:t>
            </a:r>
            <a:r>
              <a:rPr lang="en-US" sz="2400" dirty="0"/>
              <a:t>, CH</a:t>
            </a:r>
            <a:r>
              <a:rPr lang="en-US" sz="2400" baseline="-25000" dirty="0"/>
              <a:t>3</a:t>
            </a:r>
            <a:r>
              <a:rPr lang="en-US" sz="2400" dirty="0"/>
              <a:t>COO</a:t>
            </a:r>
            <a:r>
              <a:rPr lang="en-US" sz="2400" baseline="30000" dirty="0"/>
              <a:t>-</a:t>
            </a:r>
            <a:r>
              <a:rPr lang="en-US" sz="2400" dirty="0"/>
              <a:t>, H</a:t>
            </a:r>
            <a:r>
              <a:rPr lang="en-US" sz="2400" baseline="-25000" dirty="0"/>
              <a:t>2</a:t>
            </a:r>
            <a:r>
              <a:rPr lang="en-US" sz="2400" dirty="0"/>
              <a:t>PO</a:t>
            </a:r>
            <a:r>
              <a:rPr lang="en-US" sz="2400" baseline="-25000" dirty="0"/>
              <a:t>4</a:t>
            </a:r>
            <a:r>
              <a:rPr lang="en-US" sz="2400" baseline="30000" dirty="0"/>
              <a:t>-</a:t>
            </a:r>
            <a:r>
              <a:rPr lang="en-US" sz="2400" dirty="0"/>
              <a:t>, HPO</a:t>
            </a:r>
            <a:r>
              <a:rPr lang="en-US" sz="2400" baseline="-25000" dirty="0"/>
              <a:t>4</a:t>
            </a:r>
            <a:r>
              <a:rPr lang="en-US" sz="2400" baseline="30000" dirty="0"/>
              <a:t>2-</a:t>
            </a:r>
            <a:r>
              <a:rPr lang="en-US" sz="2400" dirty="0"/>
              <a:t>, HSO</a:t>
            </a:r>
            <a:r>
              <a:rPr lang="en-US" sz="2400" baseline="-25000" dirty="0"/>
              <a:t>4</a:t>
            </a:r>
            <a:r>
              <a:rPr lang="en-US" sz="2400" baseline="30000" dirty="0"/>
              <a:t>-</a:t>
            </a:r>
            <a:r>
              <a:rPr lang="en-US" sz="2400" dirty="0"/>
              <a:t>, SO</a:t>
            </a:r>
            <a:r>
              <a:rPr lang="en-US" sz="2400" baseline="-25000" dirty="0"/>
              <a:t>4</a:t>
            </a:r>
            <a:r>
              <a:rPr lang="en-US" sz="2400" baseline="30000" dirty="0"/>
              <a:t>2-</a:t>
            </a:r>
            <a:r>
              <a:rPr lang="en-US" sz="2400" dirty="0"/>
              <a:t>, CO</a:t>
            </a:r>
            <a:r>
              <a:rPr lang="en-US" sz="2400" baseline="-25000" dirty="0"/>
              <a:t>3</a:t>
            </a:r>
            <a:r>
              <a:rPr lang="en-US" sz="2400" baseline="30000" dirty="0"/>
              <a:t>2-</a:t>
            </a:r>
            <a:r>
              <a:rPr lang="en-US" sz="2400" dirty="0"/>
              <a:t>, etc.</a:t>
            </a:r>
            <a:endParaRPr lang="en-US" sz="2400" dirty="0"/>
          </a:p>
        </p:txBody>
      </p:sp>
      <p:pic>
        <p:nvPicPr>
          <p:cNvPr id="7" name="图片 6" descr="240px-Thomas_Martin_Lowry2.jpg"/>
          <p:cNvPicPr>
            <a:picLocks noChangeAspect="1"/>
          </p:cNvPicPr>
          <p:nvPr/>
        </p:nvPicPr>
        <p:blipFill>
          <a:blip r:embed="rId1"/>
          <a:srcRect l="10980" r="6837" b="13682"/>
          <a:stretch>
            <a:fillRect/>
          </a:stretch>
        </p:blipFill>
        <p:spPr>
          <a:xfrm>
            <a:off x="6516216" y="3933056"/>
            <a:ext cx="1842314" cy="2467155"/>
          </a:xfrm>
          <a:prstGeom prst="rect">
            <a:avLst/>
          </a:prstGeom>
        </p:spPr>
      </p:pic>
      <p:pic>
        <p:nvPicPr>
          <p:cNvPr id="56322" name="Picture 2" descr="Johannes Brønsted.jpg">
            <a:hlinkClick r:id="rId2"/>
          </p:cNvPr>
          <p:cNvPicPr>
            <a:picLocks noChangeAspect="1" noChangeArrowheads="1"/>
          </p:cNvPicPr>
          <p:nvPr/>
        </p:nvPicPr>
        <p:blipFill>
          <a:blip r:embed="rId3"/>
          <a:srcRect/>
          <a:stretch>
            <a:fillRect/>
          </a:stretch>
        </p:blipFill>
        <p:spPr bwMode="auto">
          <a:xfrm>
            <a:off x="6516216" y="983402"/>
            <a:ext cx="1842314" cy="2420131"/>
          </a:xfrm>
          <a:prstGeom prst="rect">
            <a:avLst/>
          </a:prstGeom>
          <a:noFill/>
        </p:spPr>
      </p:pic>
      <p:sp>
        <p:nvSpPr>
          <p:cNvPr id="8" name="TextBox 7"/>
          <p:cNvSpPr txBox="1"/>
          <p:nvPr/>
        </p:nvSpPr>
        <p:spPr>
          <a:xfrm>
            <a:off x="6134100" y="3431305"/>
            <a:ext cx="3157816" cy="646331"/>
          </a:xfrm>
          <a:prstGeom prst="rect">
            <a:avLst/>
          </a:prstGeom>
          <a:noFill/>
        </p:spPr>
        <p:txBody>
          <a:bodyPr wrap="square" rtlCol="0">
            <a:spAutoFit/>
          </a:bodyPr>
          <a:lstStyle/>
          <a:p>
            <a:r>
              <a:rPr lang="en-US" dirty="0"/>
              <a:t>Johannes Brønsted (Denmark)</a:t>
            </a:r>
            <a:endParaRPr lang="en-US" dirty="0"/>
          </a:p>
        </p:txBody>
      </p:sp>
      <p:sp>
        <p:nvSpPr>
          <p:cNvPr id="9" name="TextBox 8"/>
          <p:cNvSpPr txBox="1"/>
          <p:nvPr/>
        </p:nvSpPr>
        <p:spPr>
          <a:xfrm>
            <a:off x="6366292" y="6314538"/>
            <a:ext cx="2602895" cy="369332"/>
          </a:xfrm>
          <a:prstGeom prst="rect">
            <a:avLst/>
          </a:prstGeom>
          <a:noFill/>
        </p:spPr>
        <p:txBody>
          <a:bodyPr wrap="square" rtlCol="0">
            <a:spAutoFit/>
          </a:bodyPr>
          <a:lstStyle/>
          <a:p>
            <a:r>
              <a:rPr lang="en-US" dirty="0"/>
              <a:t>Martin Lowry (U.K.)</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543560"/>
            <a:ext cx="6377940" cy="1013460"/>
          </a:xfrm>
        </p:spPr>
        <p:txBody>
          <a:bodyPr>
            <a:normAutofit fontScale="90000"/>
          </a:bodyPr>
          <a:lstStyle/>
          <a:p>
            <a:r>
              <a:rPr lang="en-US" altLang="zh-CN" dirty="0"/>
              <a:t>Starting part of the curve</a:t>
            </a:r>
            <a:endParaRPr lang="zh-CN" altLang="en-US" dirty="0"/>
          </a:p>
        </p:txBody>
      </p:sp>
      <p:sp>
        <p:nvSpPr>
          <p:cNvPr id="3" name="内容占位符 2"/>
          <p:cNvSpPr>
            <a:spLocks noGrp="1"/>
          </p:cNvSpPr>
          <p:nvPr>
            <p:ph idx="1"/>
          </p:nvPr>
        </p:nvSpPr>
        <p:spPr>
          <a:xfrm>
            <a:off x="594360" y="1629410"/>
            <a:ext cx="7955280" cy="4758690"/>
          </a:xfrm>
        </p:spPr>
        <p:txBody>
          <a:bodyPr>
            <a:normAutofit lnSpcReduction="20000"/>
          </a:bodyPr>
          <a:lstStyle/>
          <a:p>
            <a:pPr>
              <a:lnSpc>
                <a:spcPct val="110000"/>
              </a:lnSpc>
            </a:pPr>
            <a:r>
              <a:rPr lang="en-US" altLang="zh-CN" dirty="0"/>
              <a:t>At the beginning of the titration, the pH of the mixture increases very slowly, as the solution still contains large excess of acid and the pH is the negative common logarithm of [H</a:t>
            </a:r>
            <a:r>
              <a:rPr lang="en-US" altLang="zh-CN" baseline="30000" dirty="0"/>
              <a:t>+</a:t>
            </a:r>
            <a:r>
              <a:rPr lang="en-US" altLang="zh-CN" dirty="0"/>
              <a:t>] rather than [H</a:t>
            </a:r>
            <a:r>
              <a:rPr lang="en-US" altLang="zh-CN" baseline="30000" dirty="0"/>
              <a:t>+</a:t>
            </a:r>
            <a:r>
              <a:rPr lang="en-US" altLang="zh-CN" dirty="0"/>
              <a:t>] itself. </a:t>
            </a:r>
            <a:endParaRPr lang="en-US" altLang="zh-CN" dirty="0"/>
          </a:p>
          <a:p>
            <a:pPr>
              <a:lnSpc>
                <a:spcPct val="110000"/>
              </a:lnSpc>
            </a:pPr>
            <a:r>
              <a:rPr lang="en-US" altLang="zh-CN" dirty="0"/>
              <a:t>For example, if the initial concentration of the acid were 0.10 mol dm</a:t>
            </a:r>
            <a:r>
              <a:rPr lang="en-US" altLang="zh-CN" baseline="30000" dirty="0"/>
              <a:t>-3</a:t>
            </a:r>
            <a:r>
              <a:rPr lang="en-US" altLang="zh-CN" dirty="0"/>
              <a:t> and half of the acid were neutralized, [H</a:t>
            </a:r>
            <a:r>
              <a:rPr lang="en-US" altLang="zh-CN" baseline="30000" dirty="0"/>
              <a:t>+</a:t>
            </a:r>
            <a:r>
              <a:rPr lang="en-US" altLang="zh-CN" dirty="0"/>
              <a:t>] in the mixed solution would be (0.1/2)</a:t>
            </a:r>
            <a:r>
              <a:rPr lang="zh-CN" altLang="en-US" dirty="0"/>
              <a:t>×</a:t>
            </a:r>
            <a:r>
              <a:rPr lang="en-US" altLang="zh-CN" dirty="0"/>
              <a:t>(V/1.5V) = 0.033 </a:t>
            </a:r>
            <a:r>
              <a:rPr lang="en-US" altLang="zh-CN" dirty="0">
                <a:sym typeface="+mn-ea"/>
              </a:rPr>
              <a:t>mol dm</a:t>
            </a:r>
            <a:r>
              <a:rPr lang="en-US" altLang="zh-CN" baseline="30000" dirty="0">
                <a:sym typeface="+mn-ea"/>
              </a:rPr>
              <a:t>-3</a:t>
            </a:r>
            <a:r>
              <a:rPr lang="en-US" altLang="zh-CN" dirty="0"/>
              <a:t>, and the pH of the mixture would increase from 1.00 to approximately 1.48.</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543560"/>
            <a:ext cx="6377940" cy="1013460"/>
          </a:xfrm>
        </p:spPr>
        <p:txBody>
          <a:bodyPr>
            <a:normAutofit fontScale="90000"/>
          </a:bodyPr>
          <a:lstStyle/>
          <a:p>
            <a:r>
              <a:rPr lang="en-US" altLang="zh-CN" dirty="0"/>
              <a:t>ph Jump part of the curve</a:t>
            </a:r>
            <a:endParaRPr lang="zh-CN" altLang="en-US" dirty="0"/>
          </a:p>
        </p:txBody>
      </p:sp>
      <p:sp>
        <p:nvSpPr>
          <p:cNvPr id="3" name="内容占位符 2"/>
          <p:cNvSpPr>
            <a:spLocks noGrp="1"/>
          </p:cNvSpPr>
          <p:nvPr>
            <p:ph idx="1"/>
          </p:nvPr>
        </p:nvSpPr>
        <p:spPr>
          <a:xfrm>
            <a:off x="594360" y="1629410"/>
            <a:ext cx="7955280" cy="4758690"/>
          </a:xfrm>
        </p:spPr>
        <p:txBody>
          <a:bodyPr>
            <a:normAutofit/>
          </a:bodyPr>
          <a:lstStyle/>
          <a:p>
            <a:pPr>
              <a:lnSpc>
                <a:spcPct val="110000"/>
              </a:lnSpc>
            </a:pPr>
            <a:r>
              <a:rPr lang="en-US" altLang="zh-CN" dirty="0"/>
              <a:t>As the acid concentration decreases, the pH curve becomes progressively steeper since the power (order of magnitude) of [H</a:t>
            </a:r>
            <a:r>
              <a:rPr lang="en-US" altLang="zh-CN" baseline="30000" dirty="0"/>
              <a:t>+</a:t>
            </a:r>
            <a:r>
              <a:rPr lang="en-US" altLang="zh-CN" dirty="0"/>
              <a:t>] drops more and more sharply. </a:t>
            </a:r>
            <a:endParaRPr lang="en-US" altLang="zh-CN" dirty="0"/>
          </a:p>
          <a:p>
            <a:pPr>
              <a:lnSpc>
                <a:spcPct val="110000"/>
              </a:lnSpc>
            </a:pPr>
            <a:r>
              <a:rPr lang="en-US" altLang="zh-CN" dirty="0"/>
              <a:t>At the equivalence point, the pH raises sharply to 7.0, as the acid is neutralized completely, and the reaction mixture contains only NaCl(aq):</a:t>
            </a:r>
            <a:endParaRPr lang="en-US" altLang="zh-CN" dirty="0"/>
          </a:p>
          <a:p>
            <a:pPr lvl="1">
              <a:lnSpc>
                <a:spcPct val="110000"/>
              </a:lnSpc>
            </a:pPr>
            <a:r>
              <a:rPr lang="en-US" altLang="zh-CN" dirty="0"/>
              <a:t>HCl(aq) + NaOH(aq) → NaCl(aq) + H</a:t>
            </a:r>
            <a:r>
              <a:rPr lang="en-US" altLang="zh-CN" baseline="-25000" dirty="0"/>
              <a:t>2</a:t>
            </a:r>
            <a:r>
              <a:rPr lang="en-US" altLang="zh-CN" dirty="0"/>
              <a:t>O(l)</a:t>
            </a:r>
            <a:endParaRPr lang="en-US" altLang="zh-CN" dirty="0"/>
          </a:p>
          <a:p>
            <a:pPr>
              <a:lnSpc>
                <a:spcPct val="110000"/>
              </a:lnSpc>
            </a:pPr>
            <a:r>
              <a:rPr lang="en-US" altLang="zh-CN" dirty="0"/>
              <a:t>The pH continues to rise sharply immediately after the equivalence point, as an excess of NaOH(aq) makes the solution basic and the power of [H</a:t>
            </a:r>
            <a:r>
              <a:rPr lang="en-US" altLang="zh-CN" baseline="30000" dirty="0"/>
              <a:t>+</a:t>
            </a:r>
            <a:r>
              <a:rPr lang="en-US" altLang="zh-CN" dirty="0"/>
              <a:t>] still drops quite sharply.</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543560"/>
            <a:ext cx="6377940" cy="1013460"/>
          </a:xfrm>
        </p:spPr>
        <p:txBody>
          <a:bodyPr>
            <a:normAutofit fontScale="90000"/>
          </a:bodyPr>
          <a:lstStyle/>
          <a:p>
            <a:r>
              <a:rPr lang="en-US" altLang="zh-CN" dirty="0"/>
              <a:t>Excess part of the curve</a:t>
            </a:r>
            <a:endParaRPr lang="zh-CN" altLang="en-US" dirty="0"/>
          </a:p>
        </p:txBody>
      </p:sp>
      <p:sp>
        <p:nvSpPr>
          <p:cNvPr id="3" name="内容占位符 2"/>
          <p:cNvSpPr>
            <a:spLocks noGrp="1"/>
          </p:cNvSpPr>
          <p:nvPr>
            <p:ph idx="1"/>
          </p:nvPr>
        </p:nvSpPr>
        <p:spPr>
          <a:xfrm>
            <a:off x="594360" y="1629410"/>
            <a:ext cx="7955280" cy="4758690"/>
          </a:xfrm>
        </p:spPr>
        <p:txBody>
          <a:bodyPr>
            <a:normAutofit/>
          </a:bodyPr>
          <a:lstStyle/>
          <a:p>
            <a:pPr>
              <a:lnSpc>
                <a:spcPct val="110000"/>
              </a:lnSpc>
            </a:pPr>
            <a:r>
              <a:rPr lang="en-US" altLang="zh-CN" dirty="0"/>
              <a:t>When the excess of the titrant becomes very large, the curve flattens out and gradually approaches the pH of the standard NaOH(aq) solution, typically between 12 and 14.</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94360" y="1318895"/>
            <a:ext cx="7955280" cy="4944745"/>
          </a:xfrm>
        </p:spPr>
        <p:txBody>
          <a:bodyPr>
            <a:normAutofit lnSpcReduction="20000"/>
          </a:bodyPr>
          <a:p>
            <a:pPr>
              <a:lnSpc>
                <a:spcPct val="100000"/>
              </a:lnSpc>
            </a:pPr>
            <a:r>
              <a:rPr lang="zh-CN" altLang="en-US"/>
              <a:t>To construct the complete pH curve, we need to continue the titration beyond</a:t>
            </a:r>
            <a:r>
              <a:rPr lang="en-US" altLang="zh-CN"/>
              <a:t> </a:t>
            </a:r>
            <a:r>
              <a:rPr lang="zh-CN" altLang="en-US"/>
              <a:t>the equivalence by adding excess titrant. </a:t>
            </a:r>
            <a:endParaRPr lang="zh-CN" altLang="en-US"/>
          </a:p>
          <a:p>
            <a:pPr>
              <a:lnSpc>
                <a:spcPct val="100000"/>
              </a:lnSpc>
            </a:pPr>
            <a:r>
              <a:rPr lang="zh-CN" altLang="en-US"/>
              <a:t>In contrast, a titration experiment with</a:t>
            </a:r>
            <a:r>
              <a:rPr lang="en-US" altLang="zh-CN"/>
              <a:t> </a:t>
            </a:r>
            <a:r>
              <a:rPr lang="zh-CN" altLang="en-US"/>
              <a:t>an acid–base indicator must be stopped at or near the equivalence point, when</a:t>
            </a:r>
            <a:r>
              <a:rPr lang="en-US" altLang="zh-CN"/>
              <a:t> </a:t>
            </a:r>
            <a:r>
              <a:rPr lang="zh-CN" altLang="en-US"/>
              <a:t>the indicator changes colour. </a:t>
            </a:r>
            <a:endParaRPr lang="zh-CN" altLang="en-US"/>
          </a:p>
          <a:p>
            <a:pPr>
              <a:lnSpc>
                <a:spcPct val="100000"/>
              </a:lnSpc>
            </a:pPr>
            <a:r>
              <a:rPr lang="zh-CN" altLang="en-US"/>
              <a:t>In both cases, the concentration of the analy</a:t>
            </a:r>
            <a:r>
              <a:rPr lang="en-US" altLang="zh-CN"/>
              <a:t>z</a:t>
            </a:r>
            <a:r>
              <a:rPr lang="zh-CN" altLang="en-US"/>
              <a:t>ed</a:t>
            </a:r>
            <a:r>
              <a:rPr lang="en-US" altLang="zh-CN"/>
              <a:t> </a:t>
            </a:r>
            <a:r>
              <a:rPr lang="zh-CN" altLang="en-US"/>
              <a:t>acid or base is calculated using the volume of the standard solution at the</a:t>
            </a:r>
            <a:r>
              <a:rPr lang="en-US" altLang="zh-CN"/>
              <a:t> </a:t>
            </a:r>
            <a:r>
              <a:rPr lang="zh-CN" altLang="en-US"/>
              <a:t>equivalence point. </a:t>
            </a:r>
            <a:endParaRPr lang="zh-CN" altLang="en-US"/>
          </a:p>
          <a:p>
            <a:pPr>
              <a:lnSpc>
                <a:spcPct val="100000"/>
              </a:lnSpc>
            </a:pP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94360" y="878840"/>
            <a:ext cx="7955280" cy="4069080"/>
          </a:xfrm>
        </p:spPr>
        <p:txBody>
          <a:bodyPr>
            <a:normAutofit/>
          </a:bodyPr>
          <a:p>
            <a:pPr>
              <a:lnSpc>
                <a:spcPct val="110000"/>
              </a:lnSpc>
            </a:pPr>
            <a:r>
              <a:rPr lang="zh-CN" altLang="en-US"/>
              <a:t>When a strong base is titrated with a strong acid, the pH curve is inverted. Since the initial solution is basic, the curve intercepts the y-axis at a</a:t>
            </a:r>
            <a:r>
              <a:rPr lang="en-US" altLang="zh-CN"/>
              <a:t> </a:t>
            </a:r>
            <a:r>
              <a:rPr lang="zh-CN" altLang="en-US"/>
              <a:t>high pH value and declines gradually as the titrant is added. The equivalence is</a:t>
            </a:r>
            <a:r>
              <a:rPr lang="en-US" altLang="zh-CN"/>
              <a:t>  </a:t>
            </a:r>
            <a:r>
              <a:rPr lang="zh-CN" altLang="en-US"/>
              <a:t>achieved at the same pH value (7.0), as the solution at that point contains only a</a:t>
            </a:r>
            <a:r>
              <a:rPr lang="en-US" altLang="zh-CN"/>
              <a:t> </a:t>
            </a:r>
            <a:r>
              <a:rPr lang="zh-CN" altLang="en-US"/>
              <a:t>neutral salt (in our example, NaCl). </a:t>
            </a:r>
            <a:endParaRPr lang="zh-CN" altLang="en-US"/>
          </a:p>
          <a:p>
            <a:pPr>
              <a:lnSpc>
                <a:spcPct val="110000"/>
              </a:lnSpc>
            </a:pPr>
            <a:r>
              <a:rPr lang="zh-CN" altLang="en-US"/>
              <a:t>At the end of the titration, the curve </a:t>
            </a:r>
            <a:r>
              <a:rPr lang="en-US" altLang="zh-CN"/>
              <a:t>fl</a:t>
            </a:r>
            <a:r>
              <a:rPr lang="zh-CN" altLang="en-US"/>
              <a:t>attens at</a:t>
            </a:r>
            <a:r>
              <a:rPr lang="en-US" altLang="zh-CN"/>
              <a:t> </a:t>
            </a:r>
            <a:r>
              <a:rPr lang="zh-CN" altLang="en-US"/>
              <a:t>a low pH, as the solution contains excess strong acid.</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4000" y="1203325"/>
            <a:ext cx="8641080" cy="214185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360" y="563035"/>
            <a:ext cx="7955280" cy="1164165"/>
          </a:xfrm>
        </p:spPr>
        <p:txBody>
          <a:bodyPr>
            <a:normAutofit fontScale="90000"/>
          </a:bodyPr>
          <a:lstStyle/>
          <a:p>
            <a:r>
              <a:rPr lang="en-US" altLang="zh-CN" dirty="0"/>
              <a:t>11.6 POh and PH calculation (HIGHER Level)</a:t>
            </a:r>
            <a:endParaRPr lang="zh-CN" altLang="en-US" dirty="0"/>
          </a:p>
        </p:txBody>
      </p:sp>
      <p:pic>
        <p:nvPicPr>
          <p:cNvPr id="3" name="图片 2"/>
          <p:cNvPicPr>
            <a:picLocks noChangeAspect="1"/>
          </p:cNvPicPr>
          <p:nvPr/>
        </p:nvPicPr>
        <p:blipFill>
          <a:blip r:embed="rId1"/>
          <a:stretch>
            <a:fillRect/>
          </a:stretch>
        </p:blipFill>
        <p:spPr>
          <a:xfrm>
            <a:off x="388620" y="2355850"/>
            <a:ext cx="8366760" cy="11620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 and pOH scales are inter-related</a:t>
            </a:r>
            <a:endParaRPr lang="zh-CN" altLang="en-US" dirty="0"/>
          </a:p>
        </p:txBody>
      </p:sp>
      <p:sp>
        <p:nvSpPr>
          <p:cNvPr id="3" name="内容占位符 2"/>
          <p:cNvSpPr>
            <a:spLocks noGrp="1"/>
          </p:cNvSpPr>
          <p:nvPr>
            <p:ph idx="1"/>
          </p:nvPr>
        </p:nvSpPr>
        <p:spPr>
          <a:xfrm>
            <a:off x="594360" y="2194560"/>
            <a:ext cx="7955280" cy="4193540"/>
          </a:xfrm>
        </p:spPr>
        <p:txBody>
          <a:bodyPr>
            <a:normAutofit fontScale="92500"/>
          </a:bodyPr>
          <a:lstStyle/>
          <a:p>
            <a:pPr>
              <a:lnSpc>
                <a:spcPct val="100000"/>
              </a:lnSpc>
            </a:pPr>
            <a:r>
              <a:rPr lang="en-US" altLang="zh-CN" dirty="0"/>
              <a:t>In section 8.3 we learned that the pH scale was introduced in order to simplify the expression of the H</a:t>
            </a:r>
            <a:r>
              <a:rPr lang="en-US" altLang="zh-CN" baseline="30000" dirty="0"/>
              <a:t>+</a:t>
            </a:r>
            <a:r>
              <a:rPr lang="en-US" altLang="zh-CN" dirty="0"/>
              <a:t> concentration in a solution, and in particular it helps us to compare different solutions in terms of their H</a:t>
            </a:r>
            <a:r>
              <a:rPr lang="en-US" altLang="zh-CN" baseline="30000" dirty="0"/>
              <a:t>+</a:t>
            </a:r>
            <a:r>
              <a:rPr lang="en-US" altLang="zh-CN" dirty="0"/>
              <a:t> content. </a:t>
            </a:r>
            <a:endParaRPr lang="en-US" altLang="zh-CN" dirty="0"/>
          </a:p>
          <a:p>
            <a:pPr>
              <a:lnSpc>
                <a:spcPct val="100000"/>
              </a:lnSpc>
            </a:pPr>
            <a:r>
              <a:rPr lang="en-US" altLang="zh-CN" dirty="0"/>
              <a:t>The same rationale can be applied to the OH</a:t>
            </a:r>
            <a:r>
              <a:rPr lang="en-US" altLang="zh-CN" baseline="30000" dirty="0"/>
              <a:t>–</a:t>
            </a:r>
            <a:r>
              <a:rPr lang="en-US" altLang="zh-CN" dirty="0"/>
              <a:t> ions. Like H</a:t>
            </a:r>
            <a:r>
              <a:rPr lang="en-US" altLang="zh-CN" baseline="30000" dirty="0"/>
              <a:t>+</a:t>
            </a:r>
            <a:r>
              <a:rPr lang="en-US" altLang="zh-CN" dirty="0"/>
              <a:t> ions, OH</a:t>
            </a:r>
            <a:r>
              <a:rPr lang="en-US" altLang="zh-CN" baseline="30000" dirty="0"/>
              <a:t>–</a:t>
            </a:r>
            <a:r>
              <a:rPr lang="en-US" altLang="zh-CN" dirty="0"/>
              <a:t> ions are often present in low concentrations in solutions and so have negative exponents when expressed as mol dm</a:t>
            </a:r>
            <a:r>
              <a:rPr lang="en-US" altLang="zh-CN" baseline="30000" dirty="0"/>
              <a:t>–3</a:t>
            </a:r>
            <a:r>
              <a:rPr lang="en-US" altLang="zh-CN" dirty="0"/>
              <a:t> that can be awkward to work with. The parallel scale, known as the pOH scale, is therefore used to describe the OH</a:t>
            </a:r>
            <a:r>
              <a:rPr lang="en-US" altLang="zh-CN" baseline="30000" dirty="0"/>
              <a:t>–</a:t>
            </a:r>
            <a:r>
              <a:rPr lang="en-US" altLang="zh-CN" dirty="0"/>
              <a:t> content of solutions.</a:t>
            </a:r>
            <a:endParaRPr lang="en-US" altLang="zh-CN" dirty="0"/>
          </a:p>
          <a:p>
            <a:pPr>
              <a:lnSpc>
                <a:spcPct val="100000"/>
              </a:lnSpc>
            </a:pPr>
            <a:r>
              <a:rPr lang="en-US" altLang="zh-CN" dirty="0"/>
              <a:t>pH = –log</a:t>
            </a:r>
            <a:r>
              <a:rPr lang="en-US" altLang="zh-CN" baseline="-25000" dirty="0"/>
              <a:t>10</a:t>
            </a:r>
            <a:r>
              <a:rPr lang="en-US" altLang="zh-CN" dirty="0"/>
              <a:t>[H</a:t>
            </a:r>
            <a:r>
              <a:rPr lang="en-US" altLang="zh-CN" baseline="30000" dirty="0"/>
              <a:t>+</a:t>
            </a:r>
            <a:r>
              <a:rPr lang="en-US" altLang="zh-CN" dirty="0"/>
              <a:t>]; 	[H</a:t>
            </a:r>
            <a:r>
              <a:rPr lang="en-US" altLang="zh-CN" baseline="30000" dirty="0"/>
              <a:t>+</a:t>
            </a:r>
            <a:r>
              <a:rPr lang="en-US" altLang="zh-CN" dirty="0"/>
              <a:t>] = 10</a:t>
            </a:r>
            <a:r>
              <a:rPr lang="en-US" altLang="zh-CN" baseline="30000" dirty="0"/>
              <a:t>–pH</a:t>
            </a:r>
            <a:endParaRPr lang="zh-CN" altLang="en-US" baseline="30000" dirty="0"/>
          </a:p>
          <a:p>
            <a:pPr>
              <a:lnSpc>
                <a:spcPct val="100000"/>
              </a:lnSpc>
            </a:pPr>
            <a:r>
              <a:rPr lang="en-US" altLang="zh-CN" dirty="0" err="1"/>
              <a:t>pOH</a:t>
            </a:r>
            <a:r>
              <a:rPr lang="en-US" altLang="zh-CN" dirty="0"/>
              <a:t> = –log</a:t>
            </a:r>
            <a:r>
              <a:rPr lang="en-US" altLang="zh-CN" baseline="-25000" dirty="0"/>
              <a:t>10</a:t>
            </a:r>
            <a:r>
              <a:rPr lang="en-US" altLang="zh-CN" dirty="0"/>
              <a:t>[OH</a:t>
            </a:r>
            <a:r>
              <a:rPr lang="en-US" altLang="zh-CN" baseline="30000" dirty="0"/>
              <a:t>–</a:t>
            </a:r>
            <a:r>
              <a:rPr lang="en-US" altLang="zh-CN" dirty="0"/>
              <a:t>];	[OH</a:t>
            </a:r>
            <a:r>
              <a:rPr lang="en-US" altLang="zh-CN" baseline="30000" dirty="0"/>
              <a:t>–</a:t>
            </a:r>
            <a:r>
              <a:rPr lang="en-US" altLang="zh-CN" dirty="0"/>
              <a:t>] = 10</a:t>
            </a:r>
            <a:r>
              <a:rPr lang="en-US" altLang="zh-CN" baseline="30000" dirty="0"/>
              <a:t>–</a:t>
            </a:r>
            <a:r>
              <a:rPr lang="en-US" altLang="zh-CN" baseline="30000" dirty="0" err="1"/>
              <a:t>pOH</a:t>
            </a:r>
            <a:endParaRPr lang="en-US" altLang="zh-CN" baseline="30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66699" y="269762"/>
            <a:ext cx="8662441" cy="2466778"/>
          </a:xfrm>
          <a:prstGeom prst="rect">
            <a:avLst/>
          </a:prstGeom>
        </p:spPr>
      </p:pic>
      <p:pic>
        <p:nvPicPr>
          <p:cNvPr id="4" name="图片 3"/>
          <p:cNvPicPr>
            <a:picLocks noChangeAspect="1"/>
          </p:cNvPicPr>
          <p:nvPr/>
        </p:nvPicPr>
        <p:blipFill>
          <a:blip r:embed="rId2">
            <a:lum bright="-20000" contrast="40000"/>
          </a:blip>
          <a:stretch>
            <a:fillRect/>
          </a:stretch>
        </p:blipFill>
        <p:spPr>
          <a:xfrm>
            <a:off x="192672" y="2736540"/>
            <a:ext cx="8789808" cy="38391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06400" y="3218610"/>
            <a:ext cx="2947046" cy="825703"/>
          </a:xfrm>
          <a:prstGeom prst="rect">
            <a:avLst/>
          </a:prstGeom>
        </p:spPr>
      </p:pic>
      <p:pic>
        <p:nvPicPr>
          <p:cNvPr id="3" name="图片 2"/>
          <p:cNvPicPr>
            <a:picLocks noChangeAspect="1"/>
          </p:cNvPicPr>
          <p:nvPr/>
        </p:nvPicPr>
        <p:blipFill>
          <a:blip r:embed="rId2">
            <a:lum bright="-20000" contrast="40000"/>
          </a:blip>
          <a:stretch>
            <a:fillRect/>
          </a:stretch>
        </p:blipFill>
        <p:spPr>
          <a:xfrm>
            <a:off x="406400" y="1733887"/>
            <a:ext cx="8472052" cy="1422279"/>
          </a:xfrm>
          <a:prstGeom prst="rect">
            <a:avLst/>
          </a:prstGeom>
        </p:spPr>
      </p:pic>
      <p:pic>
        <p:nvPicPr>
          <p:cNvPr id="4" name="图片 3"/>
          <p:cNvPicPr>
            <a:picLocks noChangeAspect="1"/>
          </p:cNvPicPr>
          <p:nvPr/>
        </p:nvPicPr>
        <p:blipFill>
          <a:blip r:embed="rId3">
            <a:lum bright="-20000" contrast="40000"/>
          </a:blip>
          <a:stretch>
            <a:fillRect/>
          </a:stretch>
        </p:blipFill>
        <p:spPr>
          <a:xfrm>
            <a:off x="280552" y="4160763"/>
            <a:ext cx="8597900" cy="9028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1"/>
          <a:srcRect/>
          <a:stretch>
            <a:fillRect/>
          </a:stretch>
        </p:blipFill>
        <p:spPr bwMode="auto">
          <a:xfrm>
            <a:off x="1997852" y="1293598"/>
            <a:ext cx="4410361" cy="654079"/>
          </a:xfrm>
          <a:prstGeom prst="rect">
            <a:avLst/>
          </a:prstGeom>
          <a:noFill/>
          <a:ln w="9525">
            <a:noFill/>
            <a:miter lim="800000"/>
            <a:headEnd/>
            <a:tailEnd/>
          </a:ln>
          <a:effectLst/>
        </p:spPr>
      </p:pic>
      <p:pic>
        <p:nvPicPr>
          <p:cNvPr id="72707" name="Picture 3"/>
          <p:cNvPicPr>
            <a:picLocks noChangeAspect="1" noChangeArrowheads="1"/>
          </p:cNvPicPr>
          <p:nvPr/>
        </p:nvPicPr>
        <p:blipFill>
          <a:blip r:embed="rId2"/>
          <a:srcRect/>
          <a:stretch>
            <a:fillRect/>
          </a:stretch>
        </p:blipFill>
        <p:spPr bwMode="auto">
          <a:xfrm>
            <a:off x="629609" y="677557"/>
            <a:ext cx="8016600" cy="482720"/>
          </a:xfrm>
          <a:prstGeom prst="rect">
            <a:avLst/>
          </a:prstGeom>
          <a:noFill/>
          <a:ln w="9525">
            <a:noFill/>
            <a:miter lim="800000"/>
            <a:headEnd/>
            <a:tailEnd/>
          </a:ln>
          <a:effectLst/>
        </p:spPr>
      </p:pic>
      <p:sp>
        <p:nvSpPr>
          <p:cNvPr id="4" name="矩形 3"/>
          <p:cNvSpPr/>
          <p:nvPr/>
        </p:nvSpPr>
        <p:spPr>
          <a:xfrm>
            <a:off x="390613" y="2743199"/>
            <a:ext cx="8494592" cy="1938992"/>
          </a:xfrm>
          <a:prstGeom prst="rect">
            <a:avLst/>
          </a:prstGeom>
        </p:spPr>
        <p:txBody>
          <a:bodyPr wrap="square">
            <a:spAutoFit/>
          </a:bodyPr>
          <a:lstStyle/>
          <a:p>
            <a:r>
              <a:rPr lang="en-US" sz="2400" dirty="0"/>
              <a:t>Unlike the previous definitions, the Brønsted–Lowry definition does not refer </a:t>
            </a:r>
            <a:r>
              <a:rPr lang="en-US" sz="2400" b="1" dirty="0">
                <a:solidFill>
                  <a:srgbClr val="FF0000"/>
                </a:solidFill>
              </a:rPr>
              <a:t>acid-base reaction</a:t>
            </a:r>
            <a:r>
              <a:rPr lang="en-US" sz="2400" b="1" dirty="0"/>
              <a:t> </a:t>
            </a:r>
            <a:r>
              <a:rPr lang="en-US" sz="2400" dirty="0"/>
              <a:t>to the formation of salt and solvent, but instead to the </a:t>
            </a:r>
            <a:r>
              <a:rPr lang="en-US" sz="2400" b="1" dirty="0">
                <a:solidFill>
                  <a:srgbClr val="FF0000"/>
                </a:solidFill>
              </a:rPr>
              <a:t>formation of </a:t>
            </a:r>
            <a:r>
              <a:rPr lang="en-US" sz="2400" b="1" i="1" dirty="0">
                <a:solidFill>
                  <a:srgbClr val="FF0000"/>
                </a:solidFill>
              </a:rPr>
              <a:t>conjugate acids</a:t>
            </a:r>
            <a:r>
              <a:rPr lang="en-US" sz="2400" b="1" dirty="0">
                <a:solidFill>
                  <a:srgbClr val="FF0000"/>
                </a:solidFill>
              </a:rPr>
              <a:t> and </a:t>
            </a:r>
            <a:r>
              <a:rPr lang="en-US" sz="2400" b="1" i="1" dirty="0">
                <a:solidFill>
                  <a:srgbClr val="FF0000"/>
                </a:solidFill>
              </a:rPr>
              <a:t>conjugate bases</a:t>
            </a:r>
            <a:r>
              <a:rPr lang="en-US" sz="2400" dirty="0"/>
              <a:t>, produced by the transfer of a proton from the acid to the base.</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360" y="764373"/>
            <a:ext cx="7955280" cy="1293028"/>
          </a:xfrm>
        </p:spPr>
        <p:txBody>
          <a:bodyPr>
            <a:normAutofit fontScale="90000"/>
          </a:bodyPr>
          <a:lstStyle/>
          <a:p>
            <a:r>
              <a:rPr lang="en-US" altLang="zh-CN" dirty="0"/>
              <a:t>Summary of the relationships between [H</a:t>
            </a:r>
            <a:r>
              <a:rPr lang="en-US" altLang="zh-CN" baseline="30000" dirty="0"/>
              <a:t>+</a:t>
            </a:r>
            <a:r>
              <a:rPr lang="en-US" altLang="zh-CN" dirty="0"/>
              <a:t>], [OH</a:t>
            </a:r>
            <a:r>
              <a:rPr lang="en-US" altLang="zh-CN" baseline="30000" dirty="0"/>
              <a:t>–</a:t>
            </a:r>
            <a:r>
              <a:rPr lang="en-US" altLang="zh-CN" dirty="0"/>
              <a:t>], pH, and pOH</a:t>
            </a:r>
            <a:endParaRPr lang="zh-CN" altLang="en-US" dirty="0"/>
          </a:p>
        </p:txBody>
      </p:sp>
      <p:pic>
        <p:nvPicPr>
          <p:cNvPr id="5" name="图片 4"/>
          <p:cNvPicPr>
            <a:picLocks noChangeAspect="1"/>
          </p:cNvPicPr>
          <p:nvPr/>
        </p:nvPicPr>
        <p:blipFill>
          <a:blip r:embed="rId1">
            <a:lum bright="-20000" contrast="40000"/>
          </a:blip>
          <a:stretch>
            <a:fillRect/>
          </a:stretch>
        </p:blipFill>
        <p:spPr>
          <a:xfrm>
            <a:off x="462280" y="2019301"/>
            <a:ext cx="8219440" cy="4628453"/>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lum bright="-20000" contrast="40000"/>
          </a:blip>
          <a:stretch>
            <a:fillRect/>
          </a:stretch>
        </p:blipFill>
        <p:spPr>
          <a:xfrm>
            <a:off x="621543" y="691989"/>
            <a:ext cx="6910314" cy="1308422"/>
          </a:xfrm>
          <a:prstGeom prst="rect">
            <a:avLst/>
          </a:prstGeom>
        </p:spPr>
      </p:pic>
      <p:pic>
        <p:nvPicPr>
          <p:cNvPr id="5" name="图片 4"/>
          <p:cNvPicPr>
            <a:picLocks noChangeAspect="1"/>
          </p:cNvPicPr>
          <p:nvPr/>
        </p:nvPicPr>
        <p:blipFill>
          <a:blip r:embed="rId2">
            <a:lum bright="-20000" contrast="40000"/>
          </a:blip>
          <a:stretch>
            <a:fillRect/>
          </a:stretch>
        </p:blipFill>
        <p:spPr>
          <a:xfrm>
            <a:off x="621543" y="2253832"/>
            <a:ext cx="7265992" cy="3391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360" y="764373"/>
            <a:ext cx="7777480" cy="1293028"/>
          </a:xfrm>
        </p:spPr>
        <p:txBody>
          <a:bodyPr>
            <a:normAutofit fontScale="90000"/>
          </a:bodyPr>
          <a:lstStyle/>
          <a:p>
            <a:r>
              <a:rPr lang="en-US" altLang="zh-CN" dirty="0"/>
              <a:t>Strong acids and bases: </a:t>
            </a:r>
            <a:br>
              <a:rPr lang="en-US" altLang="zh-CN" dirty="0"/>
            </a:br>
            <a:r>
              <a:rPr lang="en-US" altLang="zh-CN" dirty="0"/>
              <a:t>pH and pOH can be deduced from their concentrations</a:t>
            </a:r>
            <a:endParaRPr lang="zh-CN" altLang="en-US" dirty="0"/>
          </a:p>
        </p:txBody>
      </p:sp>
      <p:sp>
        <p:nvSpPr>
          <p:cNvPr id="3" name="内容占位符 2"/>
          <p:cNvSpPr>
            <a:spLocks noGrp="1"/>
          </p:cNvSpPr>
          <p:nvPr>
            <p:ph idx="1"/>
          </p:nvPr>
        </p:nvSpPr>
        <p:spPr/>
        <p:txBody>
          <a:bodyPr/>
          <a:lstStyle/>
          <a:p>
            <a:r>
              <a:rPr lang="en-US" altLang="zh-CN" dirty="0"/>
              <a:t>We assume </a:t>
            </a:r>
            <a:r>
              <a:rPr lang="en-US" altLang="zh-CN" b="1" dirty="0">
                <a:solidFill>
                  <a:srgbClr val="FF0000"/>
                </a:solidFill>
              </a:rPr>
              <a:t>full dissociation </a:t>
            </a:r>
            <a:r>
              <a:rPr lang="en-US" altLang="zh-CN" dirty="0"/>
              <a:t>for strong acids and bases. Because of this </a:t>
            </a:r>
            <a:r>
              <a:rPr lang="en-US" altLang="zh-CN" b="1" dirty="0">
                <a:solidFill>
                  <a:srgbClr val="FF0000"/>
                </a:solidFill>
              </a:rPr>
              <a:t>we can deduce the ion concentrations and so calculate the pH or pOH directly from the initial concentration of the solution</a:t>
            </a:r>
            <a:r>
              <a:rPr lang="en-US" altLang="zh-CN" dirty="0"/>
              <a:t>. </a:t>
            </a:r>
            <a:endParaRPr lang="en-US" altLang="zh-CN" dirty="0"/>
          </a:p>
          <a:p>
            <a:r>
              <a:rPr lang="en-US" altLang="zh-CN" dirty="0"/>
              <a:t>Note that the pH and pOH are derived from the </a:t>
            </a:r>
            <a:r>
              <a:rPr lang="en-US" altLang="zh-CN" b="1" i="1" dirty="0">
                <a:solidFill>
                  <a:srgbClr val="FF0000"/>
                </a:solidFill>
              </a:rPr>
              <a:t>equilibrium </a:t>
            </a:r>
            <a:r>
              <a:rPr lang="en-US" altLang="zh-CN" b="1" dirty="0">
                <a:solidFill>
                  <a:srgbClr val="FF0000"/>
                </a:solidFill>
              </a:rPr>
              <a:t>concentrations</a:t>
            </a:r>
            <a:r>
              <a:rPr lang="en-US" altLang="zh-CN" dirty="0"/>
              <a:t> of H</a:t>
            </a:r>
            <a:r>
              <a:rPr lang="en-US" altLang="zh-CN" baseline="30000" dirty="0"/>
              <a:t>+</a:t>
            </a:r>
            <a:r>
              <a:rPr lang="en-US" altLang="zh-CN" dirty="0"/>
              <a:t> and OH</a:t>
            </a:r>
            <a:r>
              <a:rPr lang="en-US" altLang="zh-CN" baseline="30000" dirty="0"/>
              <a:t>–</a:t>
            </a:r>
            <a:r>
              <a:rPr lang="en-US" altLang="zh-CN" dirty="0"/>
              <a:t>.</a:t>
            </a: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55004" y="222004"/>
            <a:ext cx="5436791" cy="1994391"/>
          </a:xfrm>
          <a:prstGeom prst="rect">
            <a:avLst/>
          </a:prstGeom>
        </p:spPr>
      </p:pic>
      <p:pic>
        <p:nvPicPr>
          <p:cNvPr id="3" name="图片 2"/>
          <p:cNvPicPr>
            <a:picLocks noChangeAspect="1"/>
          </p:cNvPicPr>
          <p:nvPr/>
        </p:nvPicPr>
        <p:blipFill>
          <a:blip r:embed="rId2">
            <a:lum bright="-20000" contrast="40000"/>
          </a:blip>
          <a:stretch>
            <a:fillRect/>
          </a:stretch>
        </p:blipFill>
        <p:spPr>
          <a:xfrm>
            <a:off x="355004" y="2305895"/>
            <a:ext cx="7392563" cy="3930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8105" y="462915"/>
            <a:ext cx="8851900" cy="42418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36245" y="854710"/>
            <a:ext cx="8191500" cy="2209800"/>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594995" y="3064510"/>
            <a:ext cx="3956050" cy="21380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250615"/>
            <a:ext cx="7955280" cy="1164165"/>
          </a:xfrm>
        </p:spPr>
        <p:txBody>
          <a:bodyPr>
            <a:normAutofit fontScale="90000"/>
          </a:bodyPr>
          <a:lstStyle/>
          <a:p>
            <a:r>
              <a:rPr lang="en-US" altLang="zh-CN" dirty="0"/>
              <a:t>11.7 Weak acids and bases calculation (Higher Level)</a:t>
            </a:r>
            <a:endParaRPr lang="zh-CN" altLang="en-US" dirty="0"/>
          </a:p>
        </p:txBody>
      </p:sp>
      <p:pic>
        <p:nvPicPr>
          <p:cNvPr id="4" name="图片 3"/>
          <p:cNvPicPr>
            <a:picLocks noChangeAspect="1"/>
          </p:cNvPicPr>
          <p:nvPr/>
        </p:nvPicPr>
        <p:blipFill>
          <a:blip r:embed="rId1"/>
          <a:stretch>
            <a:fillRect/>
          </a:stretch>
        </p:blipFill>
        <p:spPr>
          <a:xfrm>
            <a:off x="713105" y="1414780"/>
            <a:ext cx="7506970" cy="1983740"/>
          </a:xfrm>
          <a:prstGeom prst="rect">
            <a:avLst/>
          </a:prstGeom>
        </p:spPr>
      </p:pic>
      <p:pic>
        <p:nvPicPr>
          <p:cNvPr id="5" name="图片 4"/>
          <p:cNvPicPr>
            <a:picLocks noChangeAspect="1"/>
          </p:cNvPicPr>
          <p:nvPr/>
        </p:nvPicPr>
        <p:blipFill>
          <a:blip r:embed="rId2"/>
          <a:stretch>
            <a:fillRect/>
          </a:stretch>
        </p:blipFill>
        <p:spPr>
          <a:xfrm>
            <a:off x="713105" y="3361055"/>
            <a:ext cx="7500620" cy="808355"/>
          </a:xfrm>
          <a:prstGeom prst="rect">
            <a:avLst/>
          </a:prstGeom>
        </p:spPr>
      </p:pic>
      <p:pic>
        <p:nvPicPr>
          <p:cNvPr id="6" name="图片 5"/>
          <p:cNvPicPr>
            <a:picLocks noChangeAspect="1"/>
          </p:cNvPicPr>
          <p:nvPr/>
        </p:nvPicPr>
        <p:blipFill>
          <a:blip r:embed="rId3"/>
          <a:stretch>
            <a:fillRect/>
          </a:stretch>
        </p:blipFill>
        <p:spPr>
          <a:xfrm>
            <a:off x="713105" y="4322445"/>
            <a:ext cx="7517130" cy="246697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360" y="764373"/>
            <a:ext cx="7955280" cy="1293028"/>
          </a:xfrm>
        </p:spPr>
        <p:txBody>
          <a:bodyPr>
            <a:normAutofit fontScale="90000"/>
          </a:bodyPr>
          <a:lstStyle/>
          <a:p>
            <a:r>
              <a:rPr lang="en-US" altLang="zh-CN" dirty="0"/>
              <a:t>Dissociation constants express the strength of weak acids and bases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Weak acids and bases, unlike strong acids and bases, do not dissociate fully. </a:t>
            </a:r>
            <a:endParaRPr lang="en-US" altLang="zh-CN" dirty="0"/>
          </a:p>
          <a:p>
            <a:r>
              <a:rPr lang="en-US" altLang="zh-CN" dirty="0"/>
              <a:t>This means we </a:t>
            </a:r>
            <a:r>
              <a:rPr lang="en-US" altLang="zh-CN" i="1" dirty="0"/>
              <a:t>cannot </a:t>
            </a:r>
            <a:r>
              <a:rPr lang="en-US" altLang="zh-CN" dirty="0"/>
              <a:t>deduce the concentrations of ions in their solutions from the initial concentrations, as the ion concentrations will depend on the extent of dissociation that has occurred.</a:t>
            </a:r>
            <a:endParaRPr lang="en-US" altLang="zh-CN" dirty="0"/>
          </a:p>
          <a:p>
            <a:r>
              <a:rPr lang="en-US" altLang="zh-CN" b="1" dirty="0">
                <a:solidFill>
                  <a:srgbClr val="FF0000"/>
                </a:solidFill>
              </a:rPr>
              <a:t>The dissociation reactions of weak acids and weak bases can be represented as equilibrium expressions, each with their own equilibrium constant</a:t>
            </a:r>
            <a:r>
              <a:rPr lang="en-US" altLang="zh-CN" dirty="0"/>
              <a:t>. </a:t>
            </a:r>
            <a:endParaRPr lang="en-US" altLang="zh-CN" dirty="0"/>
          </a:p>
          <a:p>
            <a:r>
              <a:rPr lang="en-US" altLang="zh-CN" dirty="0"/>
              <a:t>The value of this constant will convey information about the position of equilibrium, and therefore on the extent of dissociation of the acid or base.</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976" y="2671191"/>
            <a:ext cx="7955280" cy="4034409"/>
          </a:xfrm>
        </p:spPr>
        <p:txBody>
          <a:bodyPr>
            <a:normAutofit/>
          </a:bodyPr>
          <a:lstStyle/>
          <a:p>
            <a:r>
              <a:rPr lang="en-US" altLang="zh-CN" dirty="0"/>
              <a:t>Given that the concentration of water is considered to be a constant, we can combine this with </a:t>
            </a:r>
            <a:r>
              <a:rPr lang="en-US" altLang="zh-CN" i="1" dirty="0"/>
              <a:t>K</a:t>
            </a:r>
            <a:r>
              <a:rPr lang="en-US" altLang="zh-CN" baseline="-25000" dirty="0"/>
              <a:t>c</a:t>
            </a:r>
            <a:r>
              <a:rPr lang="en-US" altLang="zh-CN" dirty="0"/>
              <a:t> to produce a modified equilibrium constant known as </a:t>
            </a:r>
            <a:r>
              <a:rPr lang="en-US" altLang="zh-CN" b="1" i="1" dirty="0">
                <a:solidFill>
                  <a:srgbClr val="FF0000"/>
                </a:solidFill>
              </a:rPr>
              <a:t>K</a:t>
            </a:r>
            <a:r>
              <a:rPr lang="en-US" altLang="zh-CN" b="1" baseline="-25000" dirty="0">
                <a:solidFill>
                  <a:srgbClr val="FF0000"/>
                </a:solidFill>
              </a:rPr>
              <a:t>a</a:t>
            </a:r>
            <a:r>
              <a:rPr lang="en-US" altLang="zh-CN" dirty="0"/>
              <a:t>.</a:t>
            </a:r>
            <a:endParaRPr lang="en-US" altLang="zh-CN" dirty="0"/>
          </a:p>
          <a:p>
            <a:endParaRPr lang="en-US" altLang="zh-CN" b="1" i="1" dirty="0">
              <a:solidFill>
                <a:srgbClr val="FF0000"/>
              </a:solidFill>
            </a:endParaRPr>
          </a:p>
          <a:p>
            <a:endParaRPr lang="en-US" altLang="zh-CN" b="1" i="1" dirty="0">
              <a:solidFill>
                <a:srgbClr val="FF0000"/>
              </a:solidFill>
            </a:endParaRPr>
          </a:p>
          <a:p>
            <a:endParaRPr lang="en-US" altLang="zh-CN" b="1" i="1" dirty="0">
              <a:solidFill>
                <a:srgbClr val="FF0000"/>
              </a:solidFill>
            </a:endParaRPr>
          </a:p>
          <a:p>
            <a:endParaRPr lang="en-US" altLang="zh-CN" b="1" i="1" dirty="0">
              <a:solidFill>
                <a:srgbClr val="FF0000"/>
              </a:solidFill>
            </a:endParaRPr>
          </a:p>
          <a:p>
            <a:r>
              <a:rPr lang="en-US" altLang="zh-CN" b="1" i="1" dirty="0">
                <a:solidFill>
                  <a:srgbClr val="FF0000"/>
                </a:solidFill>
              </a:rPr>
              <a:t>K</a:t>
            </a:r>
            <a:r>
              <a:rPr lang="en-US" altLang="zh-CN" b="1" baseline="-25000" dirty="0">
                <a:solidFill>
                  <a:srgbClr val="FF0000"/>
                </a:solidFill>
              </a:rPr>
              <a:t>a</a:t>
            </a:r>
            <a:r>
              <a:rPr lang="en-US" altLang="zh-CN" b="1" dirty="0">
                <a:solidFill>
                  <a:srgbClr val="FF0000"/>
                </a:solidFill>
              </a:rPr>
              <a:t> is called the acid dissociation constant</a:t>
            </a:r>
            <a:r>
              <a:rPr lang="en-US" altLang="zh-CN" dirty="0"/>
              <a:t>. It will have a fixed value for a particular acid at a specified temperature.</a:t>
            </a:r>
            <a:endParaRPr lang="zh-CN" altLang="en-US" dirty="0"/>
          </a:p>
          <a:p>
            <a:endParaRPr lang="zh-CN" altLang="en-US" dirty="0"/>
          </a:p>
        </p:txBody>
      </p:sp>
      <p:pic>
        <p:nvPicPr>
          <p:cNvPr id="4" name="图片 3"/>
          <p:cNvPicPr>
            <a:picLocks noChangeAspect="1"/>
          </p:cNvPicPr>
          <p:nvPr/>
        </p:nvPicPr>
        <p:blipFill>
          <a:blip r:embed="rId1">
            <a:lum bright="-20000" contrast="40000"/>
          </a:blip>
          <a:stretch>
            <a:fillRect/>
          </a:stretch>
        </p:blipFill>
        <p:spPr>
          <a:xfrm>
            <a:off x="1092200" y="1261145"/>
            <a:ext cx="7239824" cy="1357504"/>
          </a:xfrm>
          <a:prstGeom prst="rect">
            <a:avLst/>
          </a:prstGeom>
        </p:spPr>
      </p:pic>
      <p:pic>
        <p:nvPicPr>
          <p:cNvPr id="5" name="图片 4"/>
          <p:cNvPicPr>
            <a:picLocks noChangeAspect="1"/>
          </p:cNvPicPr>
          <p:nvPr/>
        </p:nvPicPr>
        <p:blipFill rotWithShape="1">
          <a:blip r:embed="rId2">
            <a:lum bright="-20000" contrast="40000"/>
          </a:blip>
          <a:srcRect t="32793" r="66663"/>
          <a:stretch>
            <a:fillRect/>
          </a:stretch>
        </p:blipFill>
        <p:spPr>
          <a:xfrm>
            <a:off x="3187701" y="3698545"/>
            <a:ext cx="3088304" cy="1694560"/>
          </a:xfrm>
          <a:prstGeom prst="rect">
            <a:avLst/>
          </a:prstGeom>
        </p:spPr>
      </p:pic>
      <p:sp>
        <p:nvSpPr>
          <p:cNvPr id="6" name="标题 1"/>
          <p:cNvSpPr>
            <a:spLocks noGrp="1"/>
          </p:cNvSpPr>
          <p:nvPr>
            <p:ph type="title"/>
          </p:nvPr>
        </p:nvSpPr>
        <p:spPr>
          <a:xfrm>
            <a:off x="594360" y="117859"/>
            <a:ext cx="7955280" cy="1293028"/>
          </a:xfrm>
        </p:spPr>
        <p:txBody>
          <a:bodyPr>
            <a:normAutofit/>
          </a:bodyPr>
          <a:lstStyle/>
          <a:p>
            <a:r>
              <a:rPr lang="en-US" altLang="zh-CN" dirty="0"/>
              <a:t>Acid Dissociation Constant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914400"/>
            <a:ext cx="7955280" cy="5349240"/>
          </a:xfrm>
        </p:spPr>
        <p:txBody>
          <a:bodyPr/>
          <a:lstStyle/>
          <a:p>
            <a:r>
              <a:rPr lang="en-US" altLang="zh-CN" dirty="0"/>
              <a:t>As the value of </a:t>
            </a:r>
            <a:r>
              <a:rPr lang="en-US" altLang="zh-CN" i="1" dirty="0"/>
              <a:t>K</a:t>
            </a:r>
            <a:r>
              <a:rPr lang="en-US" altLang="zh-CN" baseline="-25000" dirty="0"/>
              <a:t>a</a:t>
            </a:r>
            <a:r>
              <a:rPr lang="en-US" altLang="zh-CN" dirty="0"/>
              <a:t> depends on the position of the equilibrium of acid dissociation, it gives a direct measure of the strength of an acid. </a:t>
            </a:r>
            <a:endParaRPr lang="en-US" altLang="zh-CN" dirty="0"/>
          </a:p>
          <a:p>
            <a:r>
              <a:rPr lang="en-US" altLang="zh-CN" b="1" dirty="0">
                <a:solidFill>
                  <a:srgbClr val="FF0000"/>
                </a:solidFill>
              </a:rPr>
              <a:t>The higher the value of K</a:t>
            </a:r>
            <a:r>
              <a:rPr lang="en-US" altLang="zh-CN" b="1" baseline="-25000" dirty="0">
                <a:solidFill>
                  <a:srgbClr val="FF0000"/>
                </a:solidFill>
              </a:rPr>
              <a:t>a</a:t>
            </a:r>
            <a:r>
              <a:rPr lang="en-US" altLang="zh-CN" b="1" dirty="0">
                <a:solidFill>
                  <a:srgbClr val="FF0000"/>
                </a:solidFill>
              </a:rPr>
              <a:t> at a particular temperature, the greater the dissociation, and so the stronger the acid</a:t>
            </a:r>
            <a:r>
              <a:rPr lang="en-US" altLang="zh-CN" dirty="0"/>
              <a:t>. </a:t>
            </a:r>
            <a:endParaRPr lang="en-US" altLang="zh-CN" dirty="0"/>
          </a:p>
          <a:p>
            <a:r>
              <a:rPr lang="en-US" altLang="zh-CN" dirty="0"/>
              <a:t>Note that because </a:t>
            </a:r>
            <a:r>
              <a:rPr lang="en-US" altLang="zh-CN" i="1" dirty="0"/>
              <a:t>K</a:t>
            </a:r>
            <a:r>
              <a:rPr lang="en-US" altLang="zh-CN" baseline="-25000" dirty="0"/>
              <a:t>a</a:t>
            </a:r>
            <a:r>
              <a:rPr lang="en-US" altLang="zh-CN" dirty="0"/>
              <a:t> is an equilibrium constant, its value does not depend on the concentration of the acid or on the presence of other ions.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ChangeArrowheads="1"/>
          </p:cNvSpPr>
          <p:nvPr/>
        </p:nvSpPr>
        <p:spPr bwMode="auto">
          <a:xfrm>
            <a:off x="219212" y="879341"/>
            <a:ext cx="8700502" cy="5693866"/>
          </a:xfrm>
          <a:prstGeom prst="rect">
            <a:avLst/>
          </a:prstGeom>
          <a:noFill/>
          <a:ln w="9525">
            <a:noFill/>
            <a:miter lim="800000"/>
          </a:ln>
          <a:effectLst/>
        </p:spPr>
        <p:txBody>
          <a:bodyPr vert="horz" wrap="square" lIns="0" tIns="0" rIns="0" bIns="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1" i="0" u="none" strike="noStrike" cap="none" normalizeH="0" baseline="0" dirty="0">
                <a:ln>
                  <a:noFill/>
                </a:ln>
                <a:effectLst/>
                <a:ea typeface="宋体" panose="02010600030101010101" pitchFamily="2" charset="-122"/>
                <a:cs typeface="宋体" panose="02010600030101010101" pitchFamily="2" charset="-122"/>
              </a:rPr>
              <a:t>The removal of a proton (hydrogen ion) from an acid produces its </a:t>
            </a:r>
            <a:r>
              <a:rPr kumimoji="0" lang="zh-CN" altLang="zh-CN" sz="2800" b="1" strike="noStrike" cap="none" normalizeH="0" baseline="0" dirty="0">
                <a:ln>
                  <a:noFill/>
                </a:ln>
                <a:solidFill>
                  <a:srgbClr val="FF0000"/>
                </a:solidFill>
                <a:effectLst/>
                <a:ea typeface="宋体" panose="02010600030101010101" pitchFamily="2" charset="-122"/>
                <a:cs typeface="宋体" panose="02010600030101010101" pitchFamily="2" charset="-122"/>
              </a:rPr>
              <a:t>conjugate base</a:t>
            </a:r>
            <a:r>
              <a:rPr kumimoji="0" lang="zh-CN" altLang="zh-CN" sz="2000" b="1" i="0" strike="noStrike" cap="none" normalizeH="0" baseline="0" dirty="0">
                <a:ln>
                  <a:noFill/>
                </a:ln>
                <a:solidFill>
                  <a:srgbClr val="FF0000"/>
                </a:solidFill>
                <a:effectLst/>
                <a:ea typeface="宋体" panose="02010600030101010101" pitchFamily="2" charset="-122"/>
                <a:cs typeface="宋体" panose="02010600030101010101" pitchFamily="2" charset="-122"/>
              </a:rPr>
              <a:t>, </a:t>
            </a:r>
            <a:r>
              <a:rPr kumimoji="0" lang="zh-CN" altLang="zh-CN" sz="2400" b="1" i="0" u="none" strike="noStrike" cap="none" normalizeH="0" baseline="0" dirty="0">
                <a:ln>
                  <a:noFill/>
                </a:ln>
                <a:effectLst/>
                <a:ea typeface="宋体" panose="02010600030101010101" pitchFamily="2" charset="-122"/>
                <a:cs typeface="宋体" panose="02010600030101010101" pitchFamily="2" charset="-122"/>
              </a:rPr>
              <a:t>which is the acid with a hydrogen ion removed</a:t>
            </a:r>
            <a:r>
              <a:rPr kumimoji="0" lang="en-US" altLang="zh-CN" sz="2400" b="1" i="0" u="none" strike="noStrike" cap="none" normalizeH="0" baseline="0" dirty="0">
                <a:ln>
                  <a:noFill/>
                </a:ln>
                <a:effectLst/>
                <a:ea typeface="宋体" panose="02010600030101010101" pitchFamily="2" charset="-122"/>
                <a:cs typeface="宋体" panose="02010600030101010101" pitchFamily="2" charset="-122"/>
              </a:rPr>
              <a:t>.</a:t>
            </a:r>
            <a:endParaRPr lang="en-US" altLang="zh-CN" sz="2000" b="1" dirty="0">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effectLst/>
                <a:ea typeface="宋体" panose="02010600030101010101" pitchFamily="2" charset="-122"/>
                <a:cs typeface="宋体" panose="02010600030101010101" pitchFamily="2" charset="-122"/>
              </a:rPr>
              <a:t>T</a:t>
            </a:r>
            <a:r>
              <a:rPr kumimoji="0" lang="zh-CN" altLang="zh-CN" sz="2400" b="1" i="0" u="none" strike="noStrike" cap="none" normalizeH="0" baseline="0" dirty="0">
                <a:ln>
                  <a:noFill/>
                </a:ln>
                <a:effectLst/>
                <a:ea typeface="宋体" panose="02010600030101010101" pitchFamily="2" charset="-122"/>
                <a:cs typeface="宋体" panose="02010600030101010101" pitchFamily="2" charset="-122"/>
              </a:rPr>
              <a:t>he reception of a proton by a base produces its </a:t>
            </a:r>
            <a:r>
              <a:rPr kumimoji="0" lang="zh-CN" altLang="zh-CN" sz="2800" b="1" strike="noStrike" cap="none" normalizeH="0" baseline="0" dirty="0">
                <a:ln>
                  <a:noFill/>
                </a:ln>
                <a:solidFill>
                  <a:srgbClr val="FF0000"/>
                </a:solidFill>
                <a:effectLst/>
                <a:ea typeface="宋体" panose="02010600030101010101" pitchFamily="2" charset="-122"/>
                <a:cs typeface="宋体" panose="02010600030101010101" pitchFamily="2" charset="-122"/>
              </a:rPr>
              <a:t>conjugate acid</a:t>
            </a:r>
            <a:r>
              <a:rPr kumimoji="0" lang="zh-CN" altLang="zh-CN" sz="2000" b="1" i="0" u="none" strike="noStrike" cap="none" normalizeH="0" baseline="0" dirty="0">
                <a:ln>
                  <a:noFill/>
                </a:ln>
                <a:solidFill>
                  <a:srgbClr val="FF0000"/>
                </a:solidFill>
                <a:effectLst/>
                <a:ea typeface="宋体" panose="02010600030101010101" pitchFamily="2" charset="-122"/>
                <a:cs typeface="宋体" panose="02010600030101010101" pitchFamily="2" charset="-122"/>
              </a:rPr>
              <a:t>, </a:t>
            </a:r>
            <a:r>
              <a:rPr kumimoji="0" lang="zh-CN" altLang="zh-CN" sz="2400" b="1" i="0" u="none" strike="noStrike" cap="none" normalizeH="0" baseline="0" dirty="0">
                <a:ln>
                  <a:noFill/>
                </a:ln>
                <a:effectLst/>
                <a:ea typeface="宋体" panose="02010600030101010101" pitchFamily="2" charset="-122"/>
                <a:cs typeface="宋体" panose="02010600030101010101" pitchFamily="2" charset="-122"/>
              </a:rPr>
              <a:t>which is the base with a hydrogen ion added.</a:t>
            </a:r>
            <a:endParaRPr kumimoji="0" lang="en-US" altLang="zh-CN" sz="2400" b="1" i="0" u="none" strike="noStrike" cap="none" normalizeH="0" baseline="0" dirty="0">
              <a:ln>
                <a:noFill/>
              </a:ln>
              <a:effectLst/>
              <a:ea typeface="宋体" panose="02010600030101010101" pitchFamily="2" charset="-122"/>
              <a:cs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24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For example, the removal of H</a:t>
            </a:r>
            <a:r>
              <a:rPr kumimoji="0" lang="zh-CN" altLang="zh-CN" sz="2000" b="0" i="0" u="none" strike="noStrike" cap="none" normalizeH="0" baseline="30000" dirty="0">
                <a:ln>
                  <a:noFill/>
                </a:ln>
                <a:solidFill>
                  <a:schemeClr val="tx1"/>
                </a:solidFill>
                <a:effectLst/>
                <a:ea typeface="宋体" panose="02010600030101010101" pitchFamily="2" charset="-122"/>
                <a:cs typeface="宋体" panose="02010600030101010101" pitchFamily="2" charset="-122"/>
              </a:rPr>
              <a:t>+</a:t>
            </a:r>
            <a:r>
              <a:rPr kumimoji="0" lang="zh-CN" altLang="zh-CN" sz="20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 from hydrochloric acid (HCl) produces the chloride ion (Cl</a:t>
            </a:r>
            <a:r>
              <a:rPr kumimoji="0" lang="zh-CN" altLang="zh-CN" sz="2000" b="0" i="0" u="none" strike="noStrike" cap="none" normalizeH="0" baseline="30000" dirty="0">
                <a:ln>
                  <a:noFill/>
                </a:ln>
                <a:solidFill>
                  <a:schemeClr val="tx1"/>
                </a:solidFill>
                <a:effectLst/>
                <a:ea typeface="宋体" panose="02010600030101010101" pitchFamily="2" charset="-122"/>
                <a:cs typeface="宋体" panose="02010600030101010101" pitchFamily="2" charset="-122"/>
              </a:rPr>
              <a:t>−</a:t>
            </a:r>
            <a:r>
              <a:rPr kumimoji="0" lang="zh-CN" altLang="zh-CN" sz="20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 the conjugate base of the acid:</a:t>
            </a:r>
            <a:endParaRPr kumimoji="0" lang="en-US" altLang="zh-CN" sz="20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a:p>
            <a:pPr marL="457200" marR="0" lvl="1" indent="0" algn="ctr"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HCl → H</a:t>
            </a:r>
            <a:r>
              <a:rPr kumimoji="0" lang="zh-CN" altLang="zh-CN" sz="2800" b="0" i="0" u="none" strike="noStrike" cap="none" normalizeH="0" baseline="30000" dirty="0">
                <a:ln>
                  <a:noFill/>
                </a:ln>
                <a:solidFill>
                  <a:schemeClr val="tx1"/>
                </a:solidFill>
                <a:effectLst/>
                <a:ea typeface="宋体" panose="02010600030101010101" pitchFamily="2" charset="-122"/>
                <a:cs typeface="宋体" panose="02010600030101010101" pitchFamily="2" charset="-122"/>
              </a:rPr>
              <a:t>+</a:t>
            </a:r>
            <a:r>
              <a:rPr kumimoji="0" lang="zh-CN" altLang="zh-CN" sz="28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 + Cl</a:t>
            </a:r>
            <a:r>
              <a:rPr kumimoji="0" lang="zh-CN" altLang="zh-CN" sz="2800" b="0" i="0" u="none" strike="noStrike" cap="none" normalizeH="0" baseline="30000" dirty="0">
                <a:ln>
                  <a:noFill/>
                </a:ln>
                <a:solidFill>
                  <a:schemeClr val="tx1"/>
                </a:solidFill>
                <a:effectLst/>
                <a:ea typeface="宋体" panose="02010600030101010101" pitchFamily="2" charset="-122"/>
                <a:cs typeface="宋体" panose="02010600030101010101" pitchFamily="2" charset="-122"/>
              </a:rPr>
              <a:t>−</a:t>
            </a:r>
            <a:endParaRPr kumimoji="0" lang="zh-CN" altLang="zh-CN" sz="28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The addition of H</a:t>
            </a:r>
            <a:r>
              <a:rPr kumimoji="0" lang="zh-CN" altLang="zh-CN" sz="2000" b="0" i="0" u="none" strike="noStrike" cap="none" normalizeH="0" baseline="30000" dirty="0">
                <a:ln>
                  <a:noFill/>
                </a:ln>
                <a:solidFill>
                  <a:schemeClr val="tx1"/>
                </a:solidFill>
                <a:effectLst/>
                <a:ea typeface="宋体" panose="02010600030101010101" pitchFamily="2" charset="-122"/>
                <a:cs typeface="宋体" panose="02010600030101010101" pitchFamily="2" charset="-122"/>
              </a:rPr>
              <a:t>+</a:t>
            </a:r>
            <a:r>
              <a:rPr kumimoji="0" lang="zh-CN" altLang="zh-CN" sz="20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 to the hydroxide ion (OH</a:t>
            </a:r>
            <a:r>
              <a:rPr kumimoji="0" lang="zh-CN" altLang="zh-CN" sz="2000" b="0" i="0" u="none" strike="noStrike" cap="none" normalizeH="0" baseline="30000" dirty="0">
                <a:ln>
                  <a:noFill/>
                </a:ln>
                <a:solidFill>
                  <a:schemeClr val="tx1"/>
                </a:solidFill>
                <a:effectLst/>
                <a:ea typeface="宋体" panose="02010600030101010101" pitchFamily="2" charset="-122"/>
                <a:cs typeface="宋体" panose="02010600030101010101" pitchFamily="2" charset="-122"/>
              </a:rPr>
              <a:t>−</a:t>
            </a:r>
            <a:r>
              <a:rPr kumimoji="0" lang="zh-CN" altLang="zh-CN" sz="20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 a base, produces water (H</a:t>
            </a:r>
            <a:r>
              <a:rPr kumimoji="0" lang="zh-CN" altLang="zh-CN" sz="2000" b="0" i="0" u="none" strike="noStrike" cap="none" normalizeH="0" baseline="-30000" dirty="0">
                <a:ln>
                  <a:noFill/>
                </a:ln>
                <a:solidFill>
                  <a:schemeClr val="tx1"/>
                </a:solidFill>
                <a:effectLst/>
                <a:ea typeface="宋体" panose="02010600030101010101" pitchFamily="2" charset="-122"/>
                <a:cs typeface="宋体" panose="02010600030101010101" pitchFamily="2" charset="-122"/>
              </a:rPr>
              <a:t>2</a:t>
            </a:r>
            <a:r>
              <a:rPr kumimoji="0" lang="zh-CN" altLang="zh-CN" sz="20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O), its conjugate acid:</a:t>
            </a:r>
            <a:endParaRPr kumimoji="0" lang="zh-CN" altLang="zh-CN" sz="20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a:p>
            <a:pPr marL="457200" marR="0" lvl="1" indent="0" algn="ctr"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H</a:t>
            </a:r>
            <a:r>
              <a:rPr kumimoji="0" lang="zh-CN" altLang="zh-CN" sz="2800" b="0" i="0" u="none" strike="noStrike" cap="none" normalizeH="0" baseline="30000" dirty="0">
                <a:ln>
                  <a:noFill/>
                </a:ln>
                <a:solidFill>
                  <a:schemeClr val="tx1"/>
                </a:solidFill>
                <a:effectLst/>
                <a:ea typeface="宋体" panose="02010600030101010101" pitchFamily="2" charset="-122"/>
                <a:cs typeface="宋体" panose="02010600030101010101" pitchFamily="2" charset="-122"/>
              </a:rPr>
              <a:t>+</a:t>
            </a:r>
            <a:r>
              <a:rPr kumimoji="0" lang="zh-CN" altLang="zh-CN" sz="28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 + OH</a:t>
            </a:r>
            <a:r>
              <a:rPr kumimoji="0" lang="zh-CN" altLang="zh-CN" sz="2800" b="0" i="0" u="none" strike="noStrike" cap="none" normalizeH="0" baseline="30000" dirty="0">
                <a:ln>
                  <a:noFill/>
                </a:ln>
                <a:solidFill>
                  <a:schemeClr val="tx1"/>
                </a:solidFill>
                <a:effectLst/>
                <a:ea typeface="宋体" panose="02010600030101010101" pitchFamily="2" charset="-122"/>
                <a:cs typeface="宋体" panose="02010600030101010101" pitchFamily="2" charset="-122"/>
              </a:rPr>
              <a:t>−</a:t>
            </a:r>
            <a:r>
              <a:rPr kumimoji="0" lang="zh-CN" altLang="zh-CN" sz="28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 → H</a:t>
            </a:r>
            <a:r>
              <a:rPr kumimoji="0" lang="zh-CN" altLang="zh-CN" sz="2800" b="0" i="0" u="none" strike="noStrike" cap="none" normalizeH="0" baseline="-30000" dirty="0">
                <a:ln>
                  <a:noFill/>
                </a:ln>
                <a:solidFill>
                  <a:schemeClr val="tx1"/>
                </a:solidFill>
                <a:effectLst/>
                <a:ea typeface="宋体" panose="02010600030101010101" pitchFamily="2" charset="-122"/>
                <a:cs typeface="宋体" panose="02010600030101010101" pitchFamily="2" charset="-122"/>
              </a:rPr>
              <a:t>2</a:t>
            </a:r>
            <a:r>
              <a:rPr kumimoji="0" lang="zh-CN" altLang="zh-CN" sz="2800" b="0" i="0" u="none" strike="noStrike" cap="none" normalizeH="0" baseline="0" dirty="0">
                <a:ln>
                  <a:noFill/>
                </a:ln>
                <a:solidFill>
                  <a:schemeClr val="tx1"/>
                </a:solidFill>
                <a:effectLst/>
                <a:ea typeface="宋体" panose="02010600030101010101" pitchFamily="2" charset="-122"/>
                <a:cs typeface="宋体" panose="02010600030101010101" pitchFamily="2" charset="-122"/>
              </a:rPr>
              <a:t>O</a:t>
            </a:r>
            <a:endParaRPr kumimoji="0" lang="zh-CN" altLang="zh-CN" sz="28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2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2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2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5600" y="219994"/>
            <a:ext cx="8194040" cy="1293028"/>
          </a:xfrm>
        </p:spPr>
        <p:txBody>
          <a:bodyPr/>
          <a:lstStyle/>
          <a:p>
            <a:r>
              <a:rPr lang="en-US" altLang="zh-CN" dirty="0"/>
              <a:t>Base Dissociation constant</a:t>
            </a:r>
            <a:endParaRPr lang="zh-CN" altLang="en-US" dirty="0"/>
          </a:p>
        </p:txBody>
      </p:sp>
      <p:sp>
        <p:nvSpPr>
          <p:cNvPr id="3" name="内容占位符 2"/>
          <p:cNvSpPr>
            <a:spLocks noGrp="1"/>
          </p:cNvSpPr>
          <p:nvPr>
            <p:ph idx="1"/>
          </p:nvPr>
        </p:nvSpPr>
        <p:spPr>
          <a:xfrm>
            <a:off x="594360" y="2832100"/>
            <a:ext cx="8181340" cy="3797300"/>
          </a:xfrm>
        </p:spPr>
        <p:txBody>
          <a:bodyPr>
            <a:normAutofit lnSpcReduction="10000"/>
          </a:bodyPr>
          <a:lstStyle/>
          <a:p>
            <a:r>
              <a:rPr lang="en-US" altLang="zh-CN" dirty="0"/>
              <a:t>Again we can combine the constants to give a modified equilibrium constant </a:t>
            </a:r>
            <a:r>
              <a:rPr lang="en-US" altLang="zh-CN" b="1" i="1" dirty="0">
                <a:solidFill>
                  <a:srgbClr val="FF0000"/>
                </a:solidFill>
              </a:rPr>
              <a:t>K</a:t>
            </a:r>
            <a:r>
              <a:rPr lang="en-US" altLang="zh-CN" b="1" baseline="-25000" dirty="0">
                <a:solidFill>
                  <a:srgbClr val="FF0000"/>
                </a:solidFill>
              </a:rPr>
              <a:t>b</a:t>
            </a:r>
            <a:r>
              <a:rPr lang="en-US" altLang="zh-CN"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i="1" dirty="0"/>
              <a:t>K</a:t>
            </a:r>
            <a:r>
              <a:rPr lang="en-US" altLang="zh-CN" baseline="-25000" dirty="0"/>
              <a:t>b</a:t>
            </a:r>
            <a:r>
              <a:rPr lang="en-US" altLang="zh-CN" dirty="0"/>
              <a:t> is called the </a:t>
            </a:r>
            <a:r>
              <a:rPr lang="en-US" altLang="zh-CN" b="1" dirty="0">
                <a:solidFill>
                  <a:srgbClr val="FF0000"/>
                </a:solidFill>
              </a:rPr>
              <a:t>base dissociation constant</a:t>
            </a:r>
            <a:r>
              <a:rPr lang="en-US" altLang="zh-CN" dirty="0"/>
              <a:t>. It will have a fixed value for a </a:t>
            </a:r>
            <a:r>
              <a:rPr lang="it-IT" altLang="zh-CN" dirty="0"/>
              <a:t>particular base at a specified temperature.</a:t>
            </a:r>
            <a:endParaRPr lang="it-IT" altLang="zh-CN" dirty="0"/>
          </a:p>
        </p:txBody>
      </p:sp>
      <p:pic>
        <p:nvPicPr>
          <p:cNvPr id="4" name="图片 3"/>
          <p:cNvPicPr>
            <a:picLocks noChangeAspect="1"/>
          </p:cNvPicPr>
          <p:nvPr/>
        </p:nvPicPr>
        <p:blipFill>
          <a:blip r:embed="rId1">
            <a:lum bright="-20000" contrast="40000"/>
          </a:blip>
          <a:stretch>
            <a:fillRect/>
          </a:stretch>
        </p:blipFill>
        <p:spPr>
          <a:xfrm>
            <a:off x="2197100" y="1285672"/>
            <a:ext cx="5016980" cy="1327202"/>
          </a:xfrm>
          <a:prstGeom prst="rect">
            <a:avLst/>
          </a:prstGeom>
        </p:spPr>
      </p:pic>
      <p:pic>
        <p:nvPicPr>
          <p:cNvPr id="5" name="图片 4"/>
          <p:cNvPicPr>
            <a:picLocks noChangeAspect="1"/>
          </p:cNvPicPr>
          <p:nvPr/>
        </p:nvPicPr>
        <p:blipFill>
          <a:blip r:embed="rId2">
            <a:lum bright="-20000" contrast="40000"/>
          </a:blip>
          <a:stretch>
            <a:fillRect/>
          </a:stretch>
        </p:blipFill>
        <p:spPr>
          <a:xfrm>
            <a:off x="2527300" y="3538588"/>
            <a:ext cx="3513132" cy="18507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1028700"/>
            <a:ext cx="7955280" cy="5234940"/>
          </a:xfrm>
        </p:spPr>
        <p:txBody>
          <a:bodyPr/>
          <a:lstStyle/>
          <a:p>
            <a:r>
              <a:rPr lang="en-US" altLang="zh-CN" dirty="0"/>
              <a:t>As with </a:t>
            </a:r>
            <a:r>
              <a:rPr lang="en-US" altLang="zh-CN" i="1" dirty="0"/>
              <a:t>K</a:t>
            </a:r>
            <a:r>
              <a:rPr lang="en-US" altLang="zh-CN" baseline="-25000" dirty="0"/>
              <a:t>a</a:t>
            </a:r>
            <a:r>
              <a:rPr lang="en-US" altLang="zh-CN" dirty="0"/>
              <a:t>, the value of </a:t>
            </a:r>
            <a:r>
              <a:rPr lang="en-US" altLang="zh-CN" i="1" dirty="0"/>
              <a:t>K</a:t>
            </a:r>
            <a:r>
              <a:rPr lang="en-US" altLang="zh-CN" baseline="-25000" dirty="0"/>
              <a:t>b</a:t>
            </a:r>
            <a:r>
              <a:rPr lang="en-US" altLang="zh-CN" dirty="0"/>
              <a:t> relates to the position of the equilibrium and so in this case to the strength of the base. </a:t>
            </a:r>
            <a:endParaRPr lang="en-US" altLang="zh-CN" dirty="0"/>
          </a:p>
          <a:p>
            <a:r>
              <a:rPr lang="en-US" altLang="zh-CN" b="1" i="1" dirty="0">
                <a:solidFill>
                  <a:srgbClr val="FF0000"/>
                </a:solidFill>
              </a:rPr>
              <a:t>The higher the value of K</a:t>
            </a:r>
            <a:r>
              <a:rPr lang="en-US" altLang="zh-CN" b="1" baseline="-25000" dirty="0">
                <a:solidFill>
                  <a:srgbClr val="FF0000"/>
                </a:solidFill>
              </a:rPr>
              <a:t>b</a:t>
            </a:r>
            <a:r>
              <a:rPr lang="en-US" altLang="zh-CN" b="1" dirty="0">
                <a:solidFill>
                  <a:srgbClr val="FF0000"/>
                </a:solidFill>
              </a:rPr>
              <a:t> </a:t>
            </a:r>
            <a:r>
              <a:rPr lang="en-US" altLang="zh-CN" b="1" i="1" dirty="0">
                <a:solidFill>
                  <a:srgbClr val="FF0000"/>
                </a:solidFill>
              </a:rPr>
              <a:t>at a particular temperature, the greater the ionization and so the stronger the base</a:t>
            </a:r>
            <a:r>
              <a:rPr lang="en-US" altLang="zh-CN" b="1" dirty="0">
                <a:solidFill>
                  <a:srgbClr val="FF0000"/>
                </a:solidFill>
              </a:rPr>
              <a:t>.</a:t>
            </a:r>
            <a:endParaRPr lang="zh-CN" altLang="en-US" b="1" dirty="0">
              <a:solidFill>
                <a:srgbClr val="FF0000"/>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964454" y="641151"/>
            <a:ext cx="6808692" cy="1613297"/>
          </a:xfrm>
          <a:prstGeom prst="rect">
            <a:avLst/>
          </a:prstGeom>
        </p:spPr>
      </p:pic>
      <p:pic>
        <p:nvPicPr>
          <p:cNvPr id="4" name="图片 3"/>
          <p:cNvPicPr>
            <a:picLocks noChangeAspect="1"/>
          </p:cNvPicPr>
          <p:nvPr/>
        </p:nvPicPr>
        <p:blipFill>
          <a:blip r:embed="rId2">
            <a:lum bright="-20000" contrast="40000"/>
          </a:blip>
          <a:stretch>
            <a:fillRect/>
          </a:stretch>
        </p:blipFill>
        <p:spPr>
          <a:xfrm>
            <a:off x="786542" y="2469726"/>
            <a:ext cx="7824915" cy="34425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307173"/>
            <a:ext cx="6377940" cy="1293028"/>
          </a:xfrm>
        </p:spPr>
        <p:txBody>
          <a:bodyPr/>
          <a:lstStyle/>
          <a:p>
            <a:r>
              <a:rPr lang="en-US" altLang="zh-CN" dirty="0"/>
              <a:t>Calculations involving </a:t>
            </a:r>
            <a:r>
              <a:rPr lang="en-US" altLang="zh-CN" i="1" dirty="0"/>
              <a:t>K</a:t>
            </a:r>
            <a:r>
              <a:rPr lang="en-US" altLang="zh-CN" baseline="-25000" dirty="0"/>
              <a:t>a</a:t>
            </a:r>
            <a:r>
              <a:rPr lang="en-US" altLang="zh-CN" dirty="0"/>
              <a:t> and </a:t>
            </a:r>
            <a:r>
              <a:rPr lang="en-US" altLang="zh-CN" i="1" dirty="0"/>
              <a:t>K</a:t>
            </a:r>
            <a:r>
              <a:rPr lang="en-US" altLang="zh-CN" baseline="-25000" dirty="0"/>
              <a:t>b</a:t>
            </a:r>
            <a:endParaRPr lang="zh-CN" altLang="en-US" baseline="-25000" dirty="0"/>
          </a:p>
        </p:txBody>
      </p:sp>
      <p:sp>
        <p:nvSpPr>
          <p:cNvPr id="3" name="内容占位符 2"/>
          <p:cNvSpPr>
            <a:spLocks noGrp="1"/>
          </p:cNvSpPr>
          <p:nvPr>
            <p:ph idx="1"/>
          </p:nvPr>
        </p:nvSpPr>
        <p:spPr>
          <a:xfrm>
            <a:off x="594360" y="1816100"/>
            <a:ext cx="7955280" cy="4699000"/>
          </a:xfrm>
        </p:spPr>
        <p:txBody>
          <a:bodyPr>
            <a:normAutofit/>
          </a:bodyPr>
          <a:lstStyle/>
          <a:p>
            <a:r>
              <a:rPr lang="en-US" altLang="zh-CN" dirty="0"/>
              <a:t>The values of </a:t>
            </a:r>
            <a:r>
              <a:rPr lang="en-US" altLang="zh-CN" i="1" dirty="0"/>
              <a:t>K</a:t>
            </a:r>
            <a:r>
              <a:rPr lang="en-US" altLang="zh-CN" baseline="-25000" dirty="0"/>
              <a:t>a</a:t>
            </a:r>
            <a:r>
              <a:rPr lang="en-US" altLang="zh-CN" dirty="0"/>
              <a:t> and </a:t>
            </a:r>
            <a:r>
              <a:rPr lang="en-US" altLang="zh-CN" i="1" dirty="0"/>
              <a:t>K</a:t>
            </a:r>
            <a:r>
              <a:rPr lang="en-US" altLang="zh-CN" baseline="-25000" dirty="0"/>
              <a:t>b</a:t>
            </a:r>
            <a:r>
              <a:rPr lang="en-US" altLang="zh-CN" dirty="0"/>
              <a:t> enable us to compare the strengths of weak acids and bases, and also to calculate </a:t>
            </a:r>
            <a:r>
              <a:rPr lang="en-US" altLang="zh-CN" b="1" dirty="0">
                <a:solidFill>
                  <a:srgbClr val="FF0000"/>
                </a:solidFill>
              </a:rPr>
              <a:t>ion concentrations present at equilibrium</a:t>
            </a:r>
            <a:r>
              <a:rPr lang="en-US" altLang="zh-CN" dirty="0"/>
              <a:t> and so the pH and pOH values.</a:t>
            </a:r>
            <a:endParaRPr lang="en-US" altLang="zh-CN" dirty="0"/>
          </a:p>
          <a:p>
            <a:r>
              <a:rPr lang="en-US" altLang="zh-CN" dirty="0"/>
              <a:t>The given concentration of an acid or base is its </a:t>
            </a:r>
            <a:r>
              <a:rPr lang="en-US" altLang="zh-CN" b="1" i="1" dirty="0">
                <a:solidFill>
                  <a:srgbClr val="FF0000"/>
                </a:solidFill>
              </a:rPr>
              <a:t>initial </a:t>
            </a:r>
            <a:r>
              <a:rPr lang="en-US" altLang="zh-CN" b="1" dirty="0">
                <a:solidFill>
                  <a:srgbClr val="FF0000"/>
                </a:solidFill>
              </a:rPr>
              <a:t>concentration </a:t>
            </a:r>
            <a:r>
              <a:rPr lang="en-US" altLang="zh-CN" dirty="0"/>
              <a:t>– before dissociation occurs.</a:t>
            </a:r>
            <a:endParaRPr lang="en-US" altLang="zh-CN" dirty="0"/>
          </a:p>
          <a:p>
            <a:r>
              <a:rPr lang="en-US" altLang="zh-CN" b="1" dirty="0">
                <a:solidFill>
                  <a:srgbClr val="FF0000"/>
                </a:solidFill>
              </a:rPr>
              <a:t>The pH (or pOH) of a solution refers to the concentration of H</a:t>
            </a:r>
            <a:r>
              <a:rPr lang="en-US" altLang="zh-CN" b="1" baseline="30000" dirty="0">
                <a:solidFill>
                  <a:srgbClr val="FF0000"/>
                </a:solidFill>
              </a:rPr>
              <a:t>+</a:t>
            </a:r>
            <a:r>
              <a:rPr lang="en-US" altLang="zh-CN" b="1" dirty="0">
                <a:solidFill>
                  <a:srgbClr val="FF0000"/>
                </a:solidFill>
              </a:rPr>
              <a:t> ions (or OH</a:t>
            </a:r>
            <a:r>
              <a:rPr lang="en-US" altLang="zh-CN" b="1" baseline="30000" dirty="0">
                <a:solidFill>
                  <a:srgbClr val="FF0000"/>
                </a:solidFill>
              </a:rPr>
              <a:t>–</a:t>
            </a:r>
            <a:r>
              <a:rPr lang="en-US" altLang="zh-CN" b="1" dirty="0">
                <a:solidFill>
                  <a:srgbClr val="FF0000"/>
                </a:solidFill>
              </a:rPr>
              <a:t> ions) at </a:t>
            </a:r>
            <a:r>
              <a:rPr lang="en-US" altLang="zh-CN" b="1" i="1" dirty="0">
                <a:solidFill>
                  <a:srgbClr val="FF0000"/>
                </a:solidFill>
              </a:rPr>
              <a:t>equilibrium</a:t>
            </a:r>
            <a:r>
              <a:rPr lang="en-US" altLang="zh-CN" dirty="0"/>
              <a:t>.</a:t>
            </a:r>
            <a:endParaRPr lang="en-US" altLang="zh-CN" dirty="0"/>
          </a:p>
          <a:p>
            <a:r>
              <a:rPr lang="en-US" altLang="zh-CN" dirty="0"/>
              <a:t>The concentration values substituted into the expressions for </a:t>
            </a:r>
            <a:r>
              <a:rPr lang="en-US" altLang="zh-CN" i="1" dirty="0"/>
              <a:t>K</a:t>
            </a:r>
            <a:r>
              <a:rPr lang="en-US" altLang="zh-CN" baseline="-25000" dirty="0"/>
              <a:t>a</a:t>
            </a:r>
            <a:r>
              <a:rPr lang="en-US" altLang="zh-CN" dirty="0"/>
              <a:t> and </a:t>
            </a:r>
            <a:r>
              <a:rPr lang="en-US" altLang="zh-CN" i="1" dirty="0"/>
              <a:t>K</a:t>
            </a:r>
            <a:r>
              <a:rPr lang="en-US" altLang="zh-CN" baseline="-25000" dirty="0"/>
              <a:t>b</a:t>
            </a:r>
            <a:r>
              <a:rPr lang="en-US" altLang="zh-CN" dirty="0"/>
              <a:t> must be the </a:t>
            </a:r>
            <a:r>
              <a:rPr lang="en-US" altLang="zh-CN" b="1" i="1" dirty="0">
                <a:solidFill>
                  <a:srgbClr val="FF0000"/>
                </a:solidFill>
              </a:rPr>
              <a:t>equilibrium </a:t>
            </a:r>
            <a:r>
              <a:rPr lang="en-US" altLang="zh-CN" b="1" dirty="0">
                <a:solidFill>
                  <a:srgbClr val="FF0000"/>
                </a:solidFill>
              </a:rPr>
              <a:t>values</a:t>
            </a:r>
            <a:r>
              <a:rPr lang="en-US" altLang="zh-CN" dirty="0"/>
              <a:t> for all reactants and products.</a:t>
            </a:r>
            <a:endParaRPr lang="en-US" altLang="zh-C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4978400"/>
            <a:ext cx="7955280" cy="1752600"/>
          </a:xfrm>
        </p:spPr>
        <p: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x</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2</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/(0.75 – x) = 1.8 × 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-5</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x</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2</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+ 1.8 × 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-5</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x – 0.75 × 1.8 × 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-5</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0</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x = 3.7 × 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-3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mol dm</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-3</a:t>
            </a:r>
            <a:endPar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pH = - log (3.7 × 10</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-3</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 2.43</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p:cNvPicPr>
            <a:picLocks noChangeAspect="1"/>
          </p:cNvPicPr>
          <p:nvPr/>
        </p:nvPicPr>
        <p:blipFill>
          <a:blip r:embed="rId1">
            <a:lum bright="-20000" contrast="40000"/>
          </a:blip>
          <a:stretch>
            <a:fillRect/>
          </a:stretch>
        </p:blipFill>
        <p:spPr>
          <a:xfrm>
            <a:off x="329269" y="259828"/>
            <a:ext cx="8485459" cy="1124609"/>
          </a:xfrm>
          <a:prstGeom prst="rect">
            <a:avLst/>
          </a:prstGeom>
        </p:spPr>
      </p:pic>
      <p:pic>
        <p:nvPicPr>
          <p:cNvPr id="6" name="图片 5"/>
          <p:cNvPicPr>
            <a:picLocks noChangeAspect="1"/>
          </p:cNvPicPr>
          <p:nvPr/>
        </p:nvPicPr>
        <p:blipFill>
          <a:blip r:embed="rId2">
            <a:lum bright="-20000" contrast="40000"/>
          </a:blip>
          <a:stretch>
            <a:fillRect/>
          </a:stretch>
        </p:blipFill>
        <p:spPr>
          <a:xfrm>
            <a:off x="329270" y="1384437"/>
            <a:ext cx="8485459" cy="34679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lum bright="-20000" contrast="40000"/>
          </a:blip>
          <a:srcRect t="33447"/>
          <a:stretch>
            <a:fillRect/>
          </a:stretch>
        </p:blipFill>
        <p:spPr>
          <a:xfrm>
            <a:off x="329270" y="1790699"/>
            <a:ext cx="7798732" cy="3924301"/>
          </a:xfrm>
          <a:prstGeom prst="rect">
            <a:avLst/>
          </a:prstGeom>
        </p:spPr>
      </p:pic>
      <p:pic>
        <p:nvPicPr>
          <p:cNvPr id="4" name="图片 3"/>
          <p:cNvPicPr>
            <a:picLocks noChangeAspect="1"/>
          </p:cNvPicPr>
          <p:nvPr/>
        </p:nvPicPr>
        <p:blipFill>
          <a:blip r:embed="rId2">
            <a:lum bright="-20000" contrast="40000"/>
          </a:blip>
          <a:stretch>
            <a:fillRect/>
          </a:stretch>
        </p:blipFill>
        <p:spPr>
          <a:xfrm>
            <a:off x="329270" y="266562"/>
            <a:ext cx="8434648" cy="1117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56886" y="130037"/>
            <a:ext cx="8205124" cy="1087455"/>
          </a:xfrm>
          <a:prstGeom prst="rect">
            <a:avLst/>
          </a:prstGeom>
        </p:spPr>
      </p:pic>
      <p:pic>
        <p:nvPicPr>
          <p:cNvPr id="3" name="图片 2"/>
          <p:cNvPicPr>
            <a:picLocks noChangeAspect="1"/>
          </p:cNvPicPr>
          <p:nvPr/>
        </p:nvPicPr>
        <p:blipFill>
          <a:blip r:embed="rId2">
            <a:lum bright="-20000" contrast="40000"/>
          </a:blip>
          <a:stretch>
            <a:fillRect/>
          </a:stretch>
        </p:blipFill>
        <p:spPr>
          <a:xfrm>
            <a:off x="581025" y="1217295"/>
            <a:ext cx="7130415" cy="5502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14976" y="95114"/>
            <a:ext cx="8027324" cy="1051801"/>
          </a:xfrm>
          <a:prstGeom prst="rect">
            <a:avLst/>
          </a:prstGeom>
        </p:spPr>
      </p:pic>
      <p:pic>
        <p:nvPicPr>
          <p:cNvPr id="3" name="图片 2"/>
          <p:cNvPicPr>
            <a:picLocks noChangeAspect="1"/>
          </p:cNvPicPr>
          <p:nvPr/>
        </p:nvPicPr>
        <p:blipFill>
          <a:blip r:embed="rId2">
            <a:lum bright="-20000" contrast="40000"/>
          </a:blip>
          <a:stretch>
            <a:fillRect/>
          </a:stretch>
        </p:blipFill>
        <p:spPr>
          <a:xfrm>
            <a:off x="214976" y="1146915"/>
            <a:ext cx="7455818" cy="55242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contrast="20000"/>
          </a:blip>
          <a:stretch>
            <a:fillRect/>
          </a:stretch>
        </p:blipFill>
        <p:spPr>
          <a:xfrm>
            <a:off x="380081" y="279265"/>
            <a:ext cx="8383837" cy="1092469"/>
          </a:xfrm>
          <a:prstGeom prst="rect">
            <a:avLst/>
          </a:prstGeom>
        </p:spPr>
      </p:pic>
      <p:pic>
        <p:nvPicPr>
          <p:cNvPr id="3" name="图片 2"/>
          <p:cNvPicPr>
            <a:picLocks noChangeAspect="1"/>
          </p:cNvPicPr>
          <p:nvPr/>
        </p:nvPicPr>
        <p:blipFill>
          <a:blip r:embed="rId2">
            <a:lum bright="-20000" contrast="40000"/>
          </a:blip>
          <a:stretch>
            <a:fillRect/>
          </a:stretch>
        </p:blipFill>
        <p:spPr>
          <a:xfrm>
            <a:off x="380081" y="1485390"/>
            <a:ext cx="8282215" cy="41412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360" y="764373"/>
            <a:ext cx="7955280" cy="1293028"/>
          </a:xfrm>
        </p:spPr>
        <p:txBody>
          <a:bodyPr>
            <a:normAutofit/>
          </a:bodyPr>
          <a:lstStyle/>
          <a:p>
            <a:r>
              <a:rPr lang="en-US" altLang="zh-CN" dirty="0"/>
              <a:t>Approximations been made in the calculations</a:t>
            </a:r>
            <a:endParaRPr lang="zh-CN" altLang="en-US" dirty="0"/>
          </a:p>
        </p:txBody>
      </p:sp>
      <p:sp>
        <p:nvSpPr>
          <p:cNvPr id="3" name="内容占位符 2"/>
          <p:cNvSpPr>
            <a:spLocks noGrp="1"/>
          </p:cNvSpPr>
          <p:nvPr>
            <p:ph idx="1"/>
          </p:nvPr>
        </p:nvSpPr>
        <p:spPr/>
        <p:txBody>
          <a:bodyPr/>
          <a:lstStyle/>
          <a:p>
            <a:r>
              <a:rPr lang="en-US" altLang="zh-CN" dirty="0"/>
              <a:t>K</a:t>
            </a:r>
            <a:r>
              <a:rPr lang="en-US" altLang="zh-CN" baseline="-25000" dirty="0"/>
              <a:t>a</a:t>
            </a:r>
            <a:r>
              <a:rPr lang="en-US" altLang="zh-CN" dirty="0"/>
              <a:t> or K</a:t>
            </a:r>
            <a:r>
              <a:rPr lang="en-US" altLang="zh-CN" baseline="-25000" dirty="0"/>
              <a:t>b</a:t>
            </a:r>
            <a:r>
              <a:rPr lang="en-US" altLang="zh-CN" dirty="0"/>
              <a:t> of weak acids and bases are usually small so that </a:t>
            </a:r>
            <a:r>
              <a:rPr lang="en-US" altLang="zh-CN" b="1" dirty="0">
                <a:solidFill>
                  <a:srgbClr val="FF0000"/>
                </a:solidFill>
              </a:rPr>
              <a:t>the equilibrium concentration of the weak acid or base molecule can be approximated to equal to its initial concentration</a:t>
            </a:r>
            <a:r>
              <a:rPr lang="en-US" altLang="zh-CN" dirty="0"/>
              <a:t>.</a:t>
            </a:r>
            <a:endParaRPr lang="en-US" altLang="zh-CN" dirty="0"/>
          </a:p>
          <a:p>
            <a:r>
              <a:rPr lang="en-US" altLang="zh-CN" dirty="0"/>
              <a:t>K</a:t>
            </a:r>
            <a:r>
              <a:rPr lang="en-US" altLang="zh-CN" baseline="-25000" dirty="0"/>
              <a:t>w</a:t>
            </a:r>
            <a:r>
              <a:rPr lang="en-US" altLang="zh-CN" dirty="0"/>
              <a:t> is even small so the dissociation of water is neglected so </a:t>
            </a:r>
            <a:r>
              <a:rPr lang="en-US" altLang="zh-CN" b="1" dirty="0">
                <a:solidFill>
                  <a:srgbClr val="FF0000"/>
                </a:solidFill>
              </a:rPr>
              <a:t>the initial concentration of H</a:t>
            </a:r>
            <a:r>
              <a:rPr lang="en-US" altLang="zh-CN" b="1" baseline="30000" dirty="0">
                <a:solidFill>
                  <a:srgbClr val="FF0000"/>
                </a:solidFill>
              </a:rPr>
              <a:t>+</a:t>
            </a:r>
            <a:r>
              <a:rPr lang="en-US" altLang="zh-CN" b="1" dirty="0">
                <a:solidFill>
                  <a:srgbClr val="FF0000"/>
                </a:solidFill>
              </a:rPr>
              <a:t> and OH</a:t>
            </a:r>
            <a:r>
              <a:rPr lang="en-US" altLang="zh-CN" b="1" baseline="30000" dirty="0">
                <a:solidFill>
                  <a:srgbClr val="FF0000"/>
                </a:solidFill>
              </a:rPr>
              <a:t>-</a:t>
            </a:r>
            <a:r>
              <a:rPr lang="en-US" altLang="zh-CN" b="1" dirty="0">
                <a:solidFill>
                  <a:srgbClr val="FF0000"/>
                </a:solidFill>
              </a:rPr>
              <a:t> are considered as 0</a:t>
            </a:r>
            <a:r>
              <a:rPr lang="en-US" altLang="zh-CN" dirty="0"/>
              <a:t>.</a:t>
            </a:r>
            <a:endParaRPr lang="en-US" altLang="zh-CN" dirty="0"/>
          </a:p>
          <a:p>
            <a:r>
              <a:rPr lang="en-US" altLang="zh-CN" dirty="0"/>
              <a:t>BUT, are these approximations always valid??</a:t>
            </a:r>
            <a:endParaRPr lang="en-US" altLang="zh-CN" dirty="0"/>
          </a:p>
          <a:p>
            <a:r>
              <a:rPr lang="en-US" altLang="zh-CN" b="1" dirty="0">
                <a:solidFill>
                  <a:srgbClr val="FF0000"/>
                </a:solidFill>
              </a:rPr>
              <a:t>NO!!</a:t>
            </a:r>
            <a:endParaRPr lang="en-US" altLang="zh-CN"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PP_MARK_KEY" val="6f5c92f6-af17-4af4-adae-b6629b608ad5"/>
  <p:tag name="COMMONDATA" val="eyJoZGlkIjoiZDY0NzJhMjVlNjIxMjNiNmIyMGM0ZjAyZTVmMGU4NWIifQ=="/>
</p:tagLst>
</file>

<file path=ppt/theme/theme1.xml><?xml version="1.0" encoding="utf-8"?>
<a:theme xmlns:a="http://schemas.openxmlformats.org/drawingml/2006/main" name="水汽尾迹">
  <a:themeElements>
    <a:clrScheme name="水汽尾迹">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水汽尾迹">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汽尾迹">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水汽尾迹</Template>
  <TotalTime>0</TotalTime>
  <Words>33127</Words>
  <Application>WPS 演示</Application>
  <PresentationFormat>全屏显示(4:3)</PresentationFormat>
  <Paragraphs>682</Paragraphs>
  <Slides>179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179</vt:i4>
      </vt:variant>
    </vt:vector>
  </HeadingPairs>
  <TitlesOfParts>
    <vt:vector size="188" baseType="lpstr">
      <vt:lpstr>Arial</vt:lpstr>
      <vt:lpstr>宋体</vt:lpstr>
      <vt:lpstr>Wingdings</vt:lpstr>
      <vt:lpstr>Century Gothic</vt:lpstr>
      <vt:lpstr>微软雅黑</vt:lpstr>
      <vt:lpstr>Arial Unicode MS</vt:lpstr>
      <vt:lpstr>Calibri</vt:lpstr>
      <vt:lpstr>Arial Unicode MS</vt:lpstr>
      <vt:lpstr>水汽尾迹</vt:lpstr>
      <vt:lpstr>Chapter 10 acids and bases</vt:lpstr>
      <vt:lpstr>10.1 Bronsted-Lowry acids and bases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10.2 Gerneral properties of acids and bases</vt:lpstr>
      <vt:lpstr>Characteristic properties of acid</vt:lpstr>
      <vt:lpstr>Characteristic properties of acid</vt:lpstr>
      <vt:lpstr>PowerPoint 演示文稿</vt:lpstr>
      <vt:lpstr>Characteristic properties of acid</vt:lpstr>
      <vt:lpstr>Characteristic properties of acid</vt:lpstr>
      <vt:lpstr>PowerPoint 演示文稿</vt:lpstr>
      <vt:lpstr>Characteristic properties of Base</vt:lpstr>
      <vt:lpstr>Characteristic properties of Base</vt:lpstr>
      <vt:lpstr>Characteristic properties of Base</vt:lpstr>
      <vt:lpstr>Conductivity</vt:lpstr>
      <vt:lpstr>PowerPoint 演示文稿</vt:lpstr>
      <vt:lpstr>PowerPoint 演示文稿</vt:lpstr>
      <vt:lpstr>10.3 the Ph scale</vt:lpstr>
      <vt:lpstr>PowerPoint 演示文稿</vt:lpstr>
      <vt:lpstr>Determine the pH</vt:lpstr>
      <vt:lpstr>Determine the pH</vt:lpstr>
      <vt:lpstr>PowerPoint 演示文稿</vt:lpstr>
      <vt:lpstr>pH is a logarithmic expression of [H+]</vt:lpstr>
      <vt:lpstr>pH numbers are usually positive and have no units</vt:lpstr>
      <vt:lpstr>The pH number is inversely related to the [H+]</vt:lpstr>
      <vt:lpstr>A change of one pH unit represents a 10-fold change in [H+]</vt:lpstr>
      <vt:lpstr>pH calculations</vt:lpstr>
      <vt:lpstr>PowerPoint 演示文稿</vt:lpstr>
      <vt:lpstr>PowerPoint 演示文稿</vt:lpstr>
      <vt:lpstr>The ionization of water</vt:lpstr>
      <vt:lpstr>PowerPoint 演示文稿</vt:lpstr>
      <vt:lpstr>The relationship between H+ and OH– is inverse</vt:lpstr>
      <vt:lpstr>Why the pH is high for alkalis?</vt:lpstr>
      <vt:lpstr>Definition of neutral?</vt:lpstr>
      <vt:lpstr>PowerPoint 演示文稿</vt:lpstr>
      <vt:lpstr>PowerPoint 演示文稿</vt:lpstr>
      <vt:lpstr>Kw is temperature dependent</vt:lpstr>
      <vt:lpstr>PowerPoint 演示文稿</vt:lpstr>
      <vt:lpstr>PowerPoint 演示文稿</vt:lpstr>
      <vt:lpstr>PowerPoint 演示文稿</vt:lpstr>
      <vt:lpstr>PowerPoint 演示文稿</vt:lpstr>
      <vt:lpstr>10.4 Strong and weak acids and bases</vt:lpstr>
      <vt:lpstr>Who is stronger ?</vt:lpstr>
      <vt:lpstr>Who is stronger ?</vt:lpstr>
      <vt:lpstr>Extent of dissociation determines</vt:lpstr>
      <vt:lpstr>Common strong and weak acids</vt:lpstr>
      <vt:lpstr>Common strong and weak bases</vt:lpstr>
      <vt:lpstr>PowerPoint 演示文稿</vt:lpstr>
      <vt:lpstr>Distinguish strong and weak by experiment?</vt:lpstr>
      <vt:lpstr>Distinguish strong &amp; weak by formula</vt:lpstr>
      <vt:lpstr>Distinguish strong &amp; weak by formula</vt:lpstr>
      <vt:lpstr>Distinguish strong &amp; weak by formula</vt:lpstr>
      <vt:lpstr>electrolyte</vt:lpstr>
      <vt:lpstr>10.5 ph curve of strong acid-base titration</vt:lpstr>
      <vt:lpstr>Acid-Base Titration curve</vt:lpstr>
      <vt:lpstr>strong Acid titrated by strong base</vt:lpstr>
      <vt:lpstr>Intercept to y-axis</vt:lpstr>
      <vt:lpstr>Starting part of the curve</vt:lpstr>
      <vt:lpstr>ph Jump part of the curve</vt:lpstr>
      <vt:lpstr>Excess part of the curve</vt:lpstr>
      <vt:lpstr>PowerPoint 演示文稿</vt:lpstr>
      <vt:lpstr>PowerPoint 演示文稿</vt:lpstr>
      <vt:lpstr>PowerPoint 演示文稿</vt:lpstr>
      <vt:lpstr>10.6 POh and PH calculation (HIGHER Level)</vt:lpstr>
      <vt:lpstr>pH and pOH scales are inter-related</vt:lpstr>
      <vt:lpstr>PowerPoint 演示文稿</vt:lpstr>
      <vt:lpstr>PowerPoint 演示文稿</vt:lpstr>
      <vt:lpstr>Summary of the relationships between [H+], [OH–], pH, and pOH</vt:lpstr>
      <vt:lpstr>PowerPoint 演示文稿</vt:lpstr>
      <vt:lpstr>Strong acids and bases:  pH and pOH can be deduced from their concentrations</vt:lpstr>
      <vt:lpstr>PowerPoint 演示文稿</vt:lpstr>
      <vt:lpstr>PowerPoint 演示文稿</vt:lpstr>
      <vt:lpstr>PowerPoint 演示文稿</vt:lpstr>
      <vt:lpstr>10.7 Weak acids and bases calculation (Higher Level)</vt:lpstr>
      <vt:lpstr>Dissociation constants express the strength of weak acids and bases</vt:lpstr>
      <vt:lpstr>Acid Dissociation Constant</vt:lpstr>
      <vt:lpstr>PowerPoint 演示文稿</vt:lpstr>
      <vt:lpstr>Base Dissociation constant</vt:lpstr>
      <vt:lpstr>PowerPoint 演示文稿</vt:lpstr>
      <vt:lpstr>PowerPoint 演示文稿</vt:lpstr>
      <vt:lpstr>Calculations involving Ka and Kb</vt:lpstr>
      <vt:lpstr>PowerPoint 演示文稿</vt:lpstr>
      <vt:lpstr>PowerPoint 演示文稿</vt:lpstr>
      <vt:lpstr>PowerPoint 演示文稿</vt:lpstr>
      <vt:lpstr>PowerPoint 演示文稿</vt:lpstr>
      <vt:lpstr>PowerPoint 演示文稿</vt:lpstr>
      <vt:lpstr>Approximations been made in the calculations</vt:lpstr>
      <vt:lpstr>PowerPoint 演示文稿</vt:lpstr>
      <vt:lpstr>Conditions for using the assumptions</vt:lpstr>
      <vt:lpstr>PowerPoint 演示文稿</vt:lpstr>
      <vt:lpstr>PowerPoint 演示文稿</vt:lpstr>
      <vt:lpstr>pKa and pKb</vt:lpstr>
      <vt:lpstr>PowerPoint 演示文稿</vt:lpstr>
      <vt:lpstr>PowerPoint 演示文稿</vt:lpstr>
      <vt:lpstr>PowerPoint 演示文稿</vt:lpstr>
      <vt:lpstr>Relationship between Ka and Kb, pKa and pKb for a conjugate pair</vt:lpstr>
      <vt:lpstr>PowerPoint 演示文稿</vt:lpstr>
      <vt:lpstr>PowerPoint 演示文稿</vt:lpstr>
      <vt:lpstr>PowerPoint 演示文稿</vt:lpstr>
      <vt:lpstr>PowerPoint 演示文稿</vt:lpstr>
      <vt:lpstr>Salt hydrolysis</vt:lpstr>
      <vt:lpstr>Salt of strong acid and strong base – no hydrolysis</vt:lpstr>
      <vt:lpstr>Salt of weak acid and strong base – anion hydrolysis</vt:lpstr>
      <vt:lpstr>Salt of strong acid and weak base – cation hydrolysis</vt:lpstr>
      <vt:lpstr>Salt of Weak acid and weak base – both ions hydrolysis</vt:lpstr>
      <vt:lpstr>PowerPoint 演示文稿</vt:lpstr>
      <vt:lpstr>PowerPoint 演示文稿</vt:lpstr>
      <vt:lpstr>PowerPoint 演示文稿</vt:lpstr>
      <vt:lpstr>10.8 Buffer Solutions (Higher Level)</vt:lpstr>
      <vt:lpstr>Buffer solutions</vt:lpstr>
      <vt:lpstr>PowerPoint 演示文稿</vt:lpstr>
      <vt:lpstr>Ocean Acidification</vt:lpstr>
      <vt:lpstr>PowerPoint 演示文稿</vt:lpstr>
      <vt:lpstr>Mechanism of buffer system Acidic buffers</vt:lpstr>
      <vt:lpstr>Mechanism of buffer system Basic buffers</vt:lpstr>
      <vt:lpstr>Making buffer solutions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Factors that can influence buffers</vt:lpstr>
      <vt:lpstr>PowerPoint 演示文稿</vt:lpstr>
      <vt:lpstr>PowerPoint 演示文稿</vt:lpstr>
      <vt:lpstr>PowerPoint 演示文稿</vt:lpstr>
      <vt:lpstr>10.9 Acid-base Titration Curve (higher Level)</vt:lpstr>
      <vt:lpstr>Acid–base titrations</vt:lpstr>
      <vt:lpstr>PowerPoint 演示文稿</vt:lpstr>
      <vt:lpstr>PH Curves</vt:lpstr>
      <vt:lpstr>PowerPoint 演示文稿</vt:lpstr>
      <vt:lpstr>PowerPoint 演示文稿</vt:lpstr>
      <vt:lpstr>Strong acid and strong base</vt:lpstr>
      <vt:lpstr>PowerPoint 演示文稿</vt:lpstr>
      <vt:lpstr>PowerPoint 演示文稿</vt:lpstr>
      <vt:lpstr>PowerPoint 演示文稿</vt:lpstr>
      <vt:lpstr>Weak acid and strong base</vt:lpstr>
      <vt:lpstr>PowerPoint 演示文稿</vt:lpstr>
      <vt:lpstr>PowerPoint 演示文稿</vt:lpstr>
      <vt:lpstr>PowerPoint 演示文稿</vt:lpstr>
      <vt:lpstr>PowerPoint 演示文稿</vt:lpstr>
      <vt:lpstr>Strong acid and weak base</vt:lpstr>
      <vt:lpstr>PowerPoint 演示文稿</vt:lpstr>
      <vt:lpstr>Weak acid and weak base</vt:lpstr>
      <vt:lpstr>PowerPoint 演示文稿</vt:lpstr>
      <vt:lpstr>PowerPoint 演示文稿</vt:lpstr>
      <vt:lpstr>PowerPoint 演示文稿</vt:lpstr>
      <vt:lpstr>PowerPoint 演示文稿</vt:lpstr>
      <vt:lpstr>Indicators</vt:lpstr>
      <vt:lpstr>PowerPoint 演示文稿</vt:lpstr>
      <vt:lpstr>PowerPoint 演示文稿</vt:lpstr>
      <vt:lpstr>Indicators change color when the pH is equal to their pKa</vt:lpstr>
      <vt:lpstr>PowerPoint 演示文稿</vt:lpstr>
      <vt:lpstr>Indicators can be used to signal the equivalence point in titrations</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16 Kinetics 16.1 Rate expression</dc:title>
  <dc:creator>LUONA ANJIA</dc:creator>
  <cp:lastModifiedBy>Wilt</cp:lastModifiedBy>
  <cp:revision>365</cp:revision>
  <dcterms:created xsi:type="dcterms:W3CDTF">2013-02-21T16:21:00Z</dcterms:created>
  <dcterms:modified xsi:type="dcterms:W3CDTF">2023-08-28T02:49:55Z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E245B94571BB4C8DAD20077604815983_12</vt:lpwstr>
  </property>
  <property fmtid="{D5CDD505-2E9C-101B-9397-08002B2CF9AE}" pid="3" name="KSOProductBuildVer">
    <vt:lpwstr>2052-11.1.0.14309</vt:lpwstr>
  </property>
</Properties>
</file>